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layfair Display Regular"/>
      <p:regular r:id="rId25"/>
      <p:bold r:id="rId26"/>
      <p:italic r:id="rId27"/>
      <p:boldItalic r:id="rId28"/>
    </p:embeddedFon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bold.fntdata"/><Relationship Id="rId25" Type="http://schemas.openxmlformats.org/officeDocument/2006/relationships/font" Target="fonts/PlayfairDisplayRegular-regular.fntdata"/><Relationship Id="rId28" Type="http://schemas.openxmlformats.org/officeDocument/2006/relationships/font" Target="fonts/PlayfairDisplayRegular-boldItalic.fntdata"/><Relationship Id="rId27" Type="http://schemas.openxmlformats.org/officeDocument/2006/relationships/font" Target="fonts/PlayfairDisplayRegular-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alBlack-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ec2a52dc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ec2a52dc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ec2a52d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ec2a52d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ec2a52dc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ec2a52d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c2a52dc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c2a52d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ec2a52dcc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ec2a52dcc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c2a52dc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c2a52dc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ec2a52dc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ec2a52dc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ec2a52dc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ec2a52dc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ec2a52d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ec2a52d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1404525" y="-246975"/>
            <a:ext cx="6334951" cy="6334951"/>
          </a:xfrm>
          <a:prstGeom prst="rect">
            <a:avLst/>
          </a:prstGeom>
          <a:noFill/>
          <a:ln>
            <a:noFill/>
          </a:ln>
        </p:spPr>
      </p:pic>
      <p:sp>
        <p:nvSpPr>
          <p:cNvPr id="55" name="Google Shape;55;p13"/>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endParaRPr b="0" i="1" sz="1400" u="none" cap="none" strike="noStrike">
              <a:solidFill>
                <a:srgbClr val="000000"/>
              </a:solidFill>
              <a:latin typeface="Arial"/>
              <a:ea typeface="Arial"/>
              <a:cs typeface="Arial"/>
              <a:sym typeface="Arial"/>
            </a:endParaRPr>
          </a:p>
        </p:txBody>
      </p:sp>
      <p:sp>
        <p:nvSpPr>
          <p:cNvPr id="56" name="Google Shape;56;p13"/>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2"/>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198" name="Google Shape;198;p22"/>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0</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199" name="Google Shape;199;p22"/>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22"/>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02" name="Google Shape;202;p22"/>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203" name="Google Shape;203;p22"/>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2</a:t>
            </a:r>
            <a:endParaRPr b="1" sz="2100"/>
          </a:p>
        </p:txBody>
      </p:sp>
      <p:sp>
        <p:nvSpPr>
          <p:cNvPr id="204" name="Google Shape;204;p22"/>
          <p:cNvSpPr txBox="1"/>
          <p:nvPr/>
        </p:nvSpPr>
        <p:spPr>
          <a:xfrm>
            <a:off x="3616525" y="2643750"/>
            <a:ext cx="592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From the given table, we have calculated the hopsital percentage distribution </a:t>
            </a:r>
            <a:endParaRPr sz="1200"/>
          </a:p>
          <a:p>
            <a:pPr indent="457200" lvl="0" marL="0" rtl="0" algn="l">
              <a:spcBef>
                <a:spcPts val="0"/>
              </a:spcBef>
              <a:spcAft>
                <a:spcPts val="0"/>
              </a:spcAft>
              <a:buNone/>
            </a:pPr>
            <a:r>
              <a:rPr lang="en-US" sz="1200"/>
              <a:t>= </a:t>
            </a:r>
            <a:r>
              <a:rPr b="1" lang="en-US" sz="1200"/>
              <a:t>Hospitals in a state/Total Number of hospitals in 5 states</a:t>
            </a:r>
            <a:r>
              <a:rPr lang="en-US" sz="1200"/>
              <a:t> </a:t>
            </a:r>
            <a:endParaRPr sz="1200"/>
          </a:p>
          <a:p>
            <a:pPr indent="0" lvl="0" marL="0" rtl="0" algn="l">
              <a:spcBef>
                <a:spcPts val="0"/>
              </a:spcBef>
              <a:spcAft>
                <a:spcPts val="0"/>
              </a:spcAft>
              <a:buNone/>
            </a:pPr>
            <a:r>
              <a:rPr lang="en-US" sz="1200"/>
              <a:t>Therefore the Number of vaccines distributed to each state per month can be calculated using </a:t>
            </a:r>
            <a:endParaRPr sz="1200"/>
          </a:p>
          <a:p>
            <a:pPr indent="0" lvl="0" marL="0" rtl="0" algn="l">
              <a:spcBef>
                <a:spcPts val="0"/>
              </a:spcBef>
              <a:spcAft>
                <a:spcPts val="0"/>
              </a:spcAft>
              <a:buNone/>
            </a:pPr>
            <a:r>
              <a:rPr lang="en-US" sz="1200"/>
              <a:t>= No. of vaccines produced in one month x Hospital percentage distribution</a:t>
            </a:r>
            <a:endParaRPr sz="1200"/>
          </a:p>
          <a:p>
            <a:pPr indent="0" lvl="0" marL="0" rtl="0" algn="l">
              <a:spcBef>
                <a:spcPts val="0"/>
              </a:spcBef>
              <a:spcAft>
                <a:spcPts val="0"/>
              </a:spcAft>
              <a:buNone/>
            </a:pPr>
            <a:r>
              <a:rPr lang="en-US" sz="1200"/>
              <a:t>= </a:t>
            </a:r>
            <a:r>
              <a:rPr b="1" lang="en-US" sz="1200">
                <a:solidFill>
                  <a:srgbClr val="0000FF"/>
                </a:solidFill>
              </a:rPr>
              <a:t>9</a:t>
            </a:r>
            <a:r>
              <a:rPr b="1" lang="en-US" sz="1200">
                <a:solidFill>
                  <a:srgbClr val="0000FF"/>
                </a:solidFill>
              </a:rPr>
              <a:t>6 lakh vaccines per month x Hospital percentage distribution</a:t>
            </a:r>
            <a:endParaRPr b="1" sz="1200">
              <a:solidFill>
                <a:srgbClr val="0000FF"/>
              </a:solidFill>
            </a:endParaRPr>
          </a:p>
          <a:p>
            <a:pPr indent="0" lvl="0" marL="0" rtl="0" algn="l">
              <a:spcBef>
                <a:spcPts val="0"/>
              </a:spcBef>
              <a:spcAft>
                <a:spcPts val="0"/>
              </a:spcAft>
              <a:buNone/>
            </a:pPr>
            <a:r>
              <a:t/>
            </a:r>
            <a:endParaRPr b="1" sz="1200">
              <a:solidFill>
                <a:srgbClr val="0000FF"/>
              </a:solidFill>
            </a:endParaRPr>
          </a:p>
          <a:p>
            <a:pPr indent="0" lvl="0" marL="0" rtl="0" algn="l">
              <a:spcBef>
                <a:spcPts val="0"/>
              </a:spcBef>
              <a:spcAft>
                <a:spcPts val="0"/>
              </a:spcAft>
              <a:buNone/>
            </a:pPr>
            <a:r>
              <a:rPr lang="en-US" sz="1200"/>
              <a:t>Therefore on calculation we get the above values.</a:t>
            </a:r>
            <a:endParaRPr sz="1200"/>
          </a:p>
        </p:txBody>
      </p:sp>
      <p:pic>
        <p:nvPicPr>
          <p:cNvPr id="205" name="Google Shape;205;p22"/>
          <p:cNvPicPr preferRelativeResize="0"/>
          <p:nvPr/>
        </p:nvPicPr>
        <p:blipFill rotWithShape="1">
          <a:blip r:embed="rId5">
            <a:alphaModFix/>
          </a:blip>
          <a:srcRect b="16384" l="4240" r="49919" t="32235"/>
          <a:stretch/>
        </p:blipFill>
        <p:spPr>
          <a:xfrm>
            <a:off x="562575" y="2700675"/>
            <a:ext cx="3154402" cy="1988874"/>
          </a:xfrm>
          <a:prstGeom prst="rect">
            <a:avLst/>
          </a:prstGeom>
          <a:noFill/>
          <a:ln>
            <a:noFill/>
          </a:ln>
        </p:spPr>
      </p:pic>
      <p:pic>
        <p:nvPicPr>
          <p:cNvPr id="206" name="Google Shape;206;p22"/>
          <p:cNvPicPr preferRelativeResize="0"/>
          <p:nvPr/>
        </p:nvPicPr>
        <p:blipFill rotWithShape="1">
          <a:blip r:embed="rId6">
            <a:alphaModFix/>
          </a:blip>
          <a:srcRect b="43234" l="4488" r="11137" t="33559"/>
          <a:stretch/>
        </p:blipFill>
        <p:spPr>
          <a:xfrm>
            <a:off x="833800" y="1380538"/>
            <a:ext cx="7715251" cy="119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13" name="Google Shape;213;p23"/>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a:t>
            </a:r>
            <a:r>
              <a:rPr i="1" lang="en-US"/>
              <a:t>11</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14" name="Google Shape;214;p23"/>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3"/>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23"/>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17" name="Google Shape;217;p23"/>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218" name="Google Shape;218;p23"/>
          <p:cNvSpPr txBox="1"/>
          <p:nvPr/>
        </p:nvSpPr>
        <p:spPr>
          <a:xfrm>
            <a:off x="1856375" y="278075"/>
            <a:ext cx="444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3</a:t>
            </a:r>
            <a:endParaRPr b="1" sz="2100"/>
          </a:p>
          <a:p>
            <a:pPr indent="0" lvl="0" marL="0" rtl="0" algn="l">
              <a:spcBef>
                <a:spcPts val="0"/>
              </a:spcBef>
              <a:spcAft>
                <a:spcPts val="0"/>
              </a:spcAft>
              <a:buNone/>
            </a:pPr>
            <a:r>
              <a:t/>
            </a:r>
            <a:endParaRPr b="1" sz="2100"/>
          </a:p>
        </p:txBody>
      </p:sp>
      <p:sp>
        <p:nvSpPr>
          <p:cNvPr id="219" name="Google Shape;219;p23"/>
          <p:cNvSpPr txBox="1"/>
          <p:nvPr/>
        </p:nvSpPr>
        <p:spPr>
          <a:xfrm>
            <a:off x="278800" y="861800"/>
            <a:ext cx="80418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500">
                <a:solidFill>
                  <a:srgbClr val="0000FF"/>
                </a:solidFill>
              </a:rPr>
              <a:t> FINDING THE OPTIMAL PRICE FOR THE VACCINE PRODUCED BY CHEM-X</a:t>
            </a:r>
            <a:endParaRPr b="1" sz="1500">
              <a:solidFill>
                <a:srgbClr val="0000FF"/>
              </a:solidFill>
            </a:endParaRPr>
          </a:p>
        </p:txBody>
      </p:sp>
      <p:sp>
        <p:nvSpPr>
          <p:cNvPr id="220" name="Google Shape;220;p23"/>
          <p:cNvSpPr txBox="1"/>
          <p:nvPr/>
        </p:nvSpPr>
        <p:spPr>
          <a:xfrm>
            <a:off x="278800" y="1196000"/>
            <a:ext cx="625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Approach used : Guestimation</a:t>
            </a:r>
            <a:endParaRPr b="1"/>
          </a:p>
        </p:txBody>
      </p:sp>
      <p:sp>
        <p:nvSpPr>
          <p:cNvPr id="221" name="Google Shape;221;p23"/>
          <p:cNvSpPr txBox="1"/>
          <p:nvPr/>
        </p:nvSpPr>
        <p:spPr>
          <a:xfrm>
            <a:off x="686000" y="1475475"/>
            <a:ext cx="7891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The manufacturing plant considered is in </a:t>
            </a:r>
            <a:r>
              <a:rPr lang="en-US" sz="1200"/>
              <a:t>Maharashtra</a:t>
            </a:r>
            <a:r>
              <a:rPr lang="en-US" sz="1200"/>
              <a:t>, all presumptions, rates are based on the average costs in the above mentioned state. </a:t>
            </a:r>
            <a:r>
              <a:rPr lang="en-US"/>
              <a:t> </a:t>
            </a:r>
            <a:endParaRPr/>
          </a:p>
          <a:p>
            <a:pPr indent="0" lvl="0" marL="0" rtl="0" algn="l">
              <a:spcBef>
                <a:spcPts val="0"/>
              </a:spcBef>
              <a:spcAft>
                <a:spcPts val="0"/>
              </a:spcAft>
              <a:buNone/>
            </a:pPr>
            <a:r>
              <a:t/>
            </a:r>
            <a:endParaRPr/>
          </a:p>
        </p:txBody>
      </p:sp>
      <p:sp>
        <p:nvSpPr>
          <p:cNvPr id="222" name="Google Shape;222;p23"/>
          <p:cNvSpPr txBox="1"/>
          <p:nvPr/>
        </p:nvSpPr>
        <p:spPr>
          <a:xfrm>
            <a:off x="276700" y="1986738"/>
            <a:ext cx="7891500" cy="600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AutoNum type="arabicPeriod"/>
            </a:pPr>
            <a:r>
              <a:rPr b="1" lang="en-US" sz="1300"/>
              <a:t>LABOUR</a:t>
            </a:r>
            <a:r>
              <a:rPr b="1" lang="en-US" sz="1200"/>
              <a:t> </a:t>
            </a:r>
            <a:endParaRPr b="1"/>
          </a:p>
          <a:p>
            <a:pPr indent="0" lvl="0" marL="0" rtl="0" algn="l">
              <a:spcBef>
                <a:spcPts val="0"/>
              </a:spcBef>
              <a:spcAft>
                <a:spcPts val="0"/>
              </a:spcAft>
              <a:buNone/>
            </a:pPr>
            <a:r>
              <a:t/>
            </a:r>
            <a:endParaRPr/>
          </a:p>
        </p:txBody>
      </p:sp>
      <p:sp>
        <p:nvSpPr>
          <p:cNvPr id="223" name="Google Shape;223;p23"/>
          <p:cNvSpPr txBox="1"/>
          <p:nvPr/>
        </p:nvSpPr>
        <p:spPr>
          <a:xfrm>
            <a:off x="686000" y="2233888"/>
            <a:ext cx="694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Assuming the Labour strength to be 100 distributed in the following format</a:t>
            </a:r>
            <a:endParaRPr sz="1200"/>
          </a:p>
        </p:txBody>
      </p:sp>
      <p:pic>
        <p:nvPicPr>
          <p:cNvPr id="224" name="Google Shape;224;p23"/>
          <p:cNvPicPr preferRelativeResize="0"/>
          <p:nvPr/>
        </p:nvPicPr>
        <p:blipFill rotWithShape="1">
          <a:blip r:embed="rId5">
            <a:alphaModFix/>
          </a:blip>
          <a:srcRect b="58811" l="3582" r="25900" t="23241"/>
          <a:stretch/>
        </p:blipFill>
        <p:spPr>
          <a:xfrm>
            <a:off x="530288" y="2639321"/>
            <a:ext cx="8379024" cy="1199467"/>
          </a:xfrm>
          <a:prstGeom prst="rect">
            <a:avLst/>
          </a:prstGeom>
          <a:noFill/>
          <a:ln>
            <a:noFill/>
          </a:ln>
        </p:spPr>
      </p:pic>
      <p:sp>
        <p:nvSpPr>
          <p:cNvPr id="225" name="Google Shape;225;p23"/>
          <p:cNvSpPr txBox="1"/>
          <p:nvPr/>
        </p:nvSpPr>
        <p:spPr>
          <a:xfrm>
            <a:off x="586975" y="3874925"/>
            <a:ext cx="65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Therefore the Labour costs calculated would be </a:t>
            </a:r>
            <a:r>
              <a:rPr b="1" lang="en-US">
                <a:solidFill>
                  <a:srgbClr val="0000FF"/>
                </a:solidFill>
              </a:rPr>
              <a:t>1968000 (INR)</a:t>
            </a: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32" name="Google Shape;232;p24"/>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2</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33" name="Google Shape;233;p24"/>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4"/>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24"/>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36" name="Google Shape;236;p24"/>
          <p:cNvPicPr preferRelativeResize="0"/>
          <p:nvPr/>
        </p:nvPicPr>
        <p:blipFill rotWithShape="1">
          <a:blip r:embed="rId4">
            <a:alphaModFix/>
          </a:blip>
          <a:srcRect b="0" l="0" r="0" t="0"/>
          <a:stretch/>
        </p:blipFill>
        <p:spPr>
          <a:xfrm>
            <a:off x="-140875" y="3638825"/>
            <a:ext cx="2659125" cy="1880648"/>
          </a:xfrm>
          <a:prstGeom prst="rect">
            <a:avLst/>
          </a:prstGeom>
          <a:noFill/>
          <a:ln>
            <a:noFill/>
          </a:ln>
        </p:spPr>
      </p:pic>
      <p:sp>
        <p:nvSpPr>
          <p:cNvPr id="237" name="Google Shape;237;p24"/>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3</a:t>
            </a:r>
            <a:endParaRPr b="1" sz="2100"/>
          </a:p>
        </p:txBody>
      </p:sp>
      <p:sp>
        <p:nvSpPr>
          <p:cNvPr id="238" name="Google Shape;238;p24"/>
          <p:cNvSpPr txBox="1"/>
          <p:nvPr/>
        </p:nvSpPr>
        <p:spPr>
          <a:xfrm>
            <a:off x="269375" y="785963"/>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2.     RENT</a:t>
            </a:r>
            <a:r>
              <a:rPr b="1" lang="en-US" sz="1300"/>
              <a:t> </a:t>
            </a:r>
            <a:endParaRPr b="1" sz="1500"/>
          </a:p>
          <a:p>
            <a:pPr indent="0" lvl="0" marL="0" rtl="0" algn="l">
              <a:spcBef>
                <a:spcPts val="0"/>
              </a:spcBef>
              <a:spcAft>
                <a:spcPts val="0"/>
              </a:spcAft>
              <a:buNone/>
            </a:pPr>
            <a:r>
              <a:t/>
            </a:r>
            <a:endParaRPr/>
          </a:p>
        </p:txBody>
      </p:sp>
      <p:sp>
        <p:nvSpPr>
          <p:cNvPr id="239" name="Google Shape;239;p24"/>
          <p:cNvSpPr txBox="1"/>
          <p:nvPr/>
        </p:nvSpPr>
        <p:spPr>
          <a:xfrm>
            <a:off x="553825" y="994100"/>
            <a:ext cx="81189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Assuming the manufacturing plant is of 1 acre near Pune, Maharashtra, has a monthly rent of Rs 15 per square feet (Presumption based on average real estate rate in Pune)</a:t>
            </a:r>
            <a:endParaRPr sz="1200"/>
          </a:p>
          <a:p>
            <a:pPr indent="0" lvl="0" marL="0" rtl="0" algn="l">
              <a:spcBef>
                <a:spcPts val="0"/>
              </a:spcBef>
              <a:spcAft>
                <a:spcPts val="0"/>
              </a:spcAft>
              <a:buNone/>
            </a:pPr>
            <a:r>
              <a:rPr b="1" lang="en-US" sz="1300">
                <a:solidFill>
                  <a:srgbClr val="0000FF"/>
                </a:solidFill>
              </a:rPr>
              <a:t>1 acre = 43560 square feet</a:t>
            </a:r>
            <a:endParaRPr b="1" sz="1300">
              <a:solidFill>
                <a:srgbClr val="0000FF"/>
              </a:solidFill>
            </a:endParaRPr>
          </a:p>
          <a:p>
            <a:pPr indent="0" lvl="0" marL="0" rtl="0" algn="l">
              <a:spcBef>
                <a:spcPts val="0"/>
              </a:spcBef>
              <a:spcAft>
                <a:spcPts val="0"/>
              </a:spcAft>
              <a:buNone/>
            </a:pPr>
            <a:r>
              <a:rPr lang="en-US" sz="1200"/>
              <a:t>Therefore Rent would be = 43560 x 15</a:t>
            </a:r>
            <a:endParaRPr sz="1200"/>
          </a:p>
          <a:p>
            <a:pPr indent="0" lvl="0" marL="0" rtl="0" algn="l">
              <a:spcBef>
                <a:spcPts val="0"/>
              </a:spcBef>
              <a:spcAft>
                <a:spcPts val="0"/>
              </a:spcAft>
              <a:buNone/>
            </a:pPr>
            <a:r>
              <a:rPr b="1" lang="en-US" sz="1300">
                <a:solidFill>
                  <a:srgbClr val="0000FF"/>
                </a:solidFill>
              </a:rPr>
              <a:t>                                           </a:t>
            </a:r>
            <a:r>
              <a:rPr lang="en-US" sz="1300"/>
              <a:t>=</a:t>
            </a:r>
            <a:r>
              <a:rPr b="1" lang="en-US" sz="1300">
                <a:solidFill>
                  <a:srgbClr val="0000FF"/>
                </a:solidFill>
              </a:rPr>
              <a:t> 653,400 INR per month</a:t>
            </a:r>
            <a:endParaRPr b="1" sz="1300">
              <a:solidFill>
                <a:srgbClr val="0000FF"/>
              </a:solidFill>
            </a:endParaRPr>
          </a:p>
        </p:txBody>
      </p:sp>
      <p:sp>
        <p:nvSpPr>
          <p:cNvPr id="240" name="Google Shape;240;p24"/>
          <p:cNvSpPr txBox="1"/>
          <p:nvPr/>
        </p:nvSpPr>
        <p:spPr>
          <a:xfrm>
            <a:off x="311700" y="1936763"/>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3.     </a:t>
            </a:r>
            <a:r>
              <a:rPr b="1" lang="en-US" sz="1300"/>
              <a:t>MAINTENANCE</a:t>
            </a:r>
            <a:endParaRPr b="1" sz="1500"/>
          </a:p>
          <a:p>
            <a:pPr indent="0" lvl="0" marL="0" rtl="0" algn="l">
              <a:spcBef>
                <a:spcPts val="0"/>
              </a:spcBef>
              <a:spcAft>
                <a:spcPts val="0"/>
              </a:spcAft>
              <a:buNone/>
            </a:pPr>
            <a:r>
              <a:t/>
            </a:r>
            <a:endParaRPr/>
          </a:p>
        </p:txBody>
      </p:sp>
      <p:sp>
        <p:nvSpPr>
          <p:cNvPr id="241" name="Google Shape;241;p24"/>
          <p:cNvSpPr txBox="1"/>
          <p:nvPr/>
        </p:nvSpPr>
        <p:spPr>
          <a:xfrm>
            <a:off x="553825" y="2128550"/>
            <a:ext cx="8118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Considering we have 8 assembly lines which account for manufacturing around 4 lakh vaccines per day.</a:t>
            </a:r>
            <a:endParaRPr sz="1200"/>
          </a:p>
          <a:p>
            <a:pPr indent="0" lvl="0" marL="0" rtl="0" algn="l">
              <a:spcBef>
                <a:spcPts val="0"/>
              </a:spcBef>
              <a:spcAft>
                <a:spcPts val="0"/>
              </a:spcAft>
              <a:buNone/>
            </a:pPr>
            <a:r>
              <a:rPr lang="en-US" sz="1200"/>
              <a:t>Maintenance</a:t>
            </a:r>
            <a:r>
              <a:rPr lang="en-US" sz="1200"/>
              <a:t> cost of each assembly line = </a:t>
            </a:r>
            <a:r>
              <a:rPr b="1" lang="en-US" sz="1200">
                <a:solidFill>
                  <a:srgbClr val="0000FF"/>
                </a:solidFill>
              </a:rPr>
              <a:t>50,000 INR</a:t>
            </a:r>
            <a:endParaRPr b="1" sz="1200">
              <a:solidFill>
                <a:srgbClr val="0000FF"/>
              </a:solidFill>
            </a:endParaRPr>
          </a:p>
          <a:p>
            <a:pPr indent="0" lvl="0" marL="0" rtl="0" algn="l">
              <a:spcBef>
                <a:spcPts val="0"/>
              </a:spcBef>
              <a:spcAft>
                <a:spcPts val="0"/>
              </a:spcAft>
              <a:buNone/>
            </a:pPr>
            <a:r>
              <a:rPr lang="en-US" sz="1200"/>
              <a:t>Therefore total monthly cost of m</a:t>
            </a:r>
            <a:r>
              <a:rPr lang="en-US" sz="1200"/>
              <a:t>aintenance</a:t>
            </a:r>
            <a:r>
              <a:rPr lang="en-US" sz="1200"/>
              <a:t> would be = 8 x 50,000</a:t>
            </a:r>
            <a:endParaRPr sz="1200"/>
          </a:p>
          <a:p>
            <a:pPr indent="0" lvl="0" marL="0" rtl="0" algn="l">
              <a:spcBef>
                <a:spcPts val="0"/>
              </a:spcBef>
              <a:spcAft>
                <a:spcPts val="0"/>
              </a:spcAft>
              <a:buNone/>
            </a:pPr>
            <a:r>
              <a:rPr lang="en-US" sz="1200"/>
              <a:t>                                                                                       = </a:t>
            </a:r>
            <a:r>
              <a:rPr b="1" lang="en-US" sz="1300">
                <a:solidFill>
                  <a:srgbClr val="0000FF"/>
                </a:solidFill>
              </a:rPr>
              <a:t>400,000 INR per month </a:t>
            </a:r>
            <a:endParaRPr b="1">
              <a:solidFill>
                <a:srgbClr val="0000FF"/>
              </a:solidFill>
            </a:endParaRPr>
          </a:p>
        </p:txBody>
      </p:sp>
      <p:sp>
        <p:nvSpPr>
          <p:cNvPr id="242" name="Google Shape;242;p24"/>
          <p:cNvSpPr txBox="1"/>
          <p:nvPr/>
        </p:nvSpPr>
        <p:spPr>
          <a:xfrm>
            <a:off x="354050" y="2940688"/>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4</a:t>
            </a:r>
            <a:r>
              <a:rPr b="1" lang="en-US" sz="1300"/>
              <a:t>.     RAW MATERIALS</a:t>
            </a:r>
            <a:endParaRPr b="1" sz="1500"/>
          </a:p>
          <a:p>
            <a:pPr indent="0" lvl="0" marL="0" rtl="0" algn="l">
              <a:spcBef>
                <a:spcPts val="0"/>
              </a:spcBef>
              <a:spcAft>
                <a:spcPts val="0"/>
              </a:spcAft>
              <a:buNone/>
            </a:pPr>
            <a:r>
              <a:t/>
            </a:r>
            <a:endParaRPr/>
          </a:p>
        </p:txBody>
      </p:sp>
      <p:sp>
        <p:nvSpPr>
          <p:cNvPr id="243" name="Google Shape;243;p24"/>
          <p:cNvSpPr txBox="1"/>
          <p:nvPr/>
        </p:nvSpPr>
        <p:spPr>
          <a:xfrm>
            <a:off x="434775" y="3097738"/>
            <a:ext cx="8118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The basic raw materials for manufacturing a vaccine include active </a:t>
            </a:r>
            <a:r>
              <a:rPr lang="en-US" sz="1200"/>
              <a:t>ingredients</a:t>
            </a:r>
            <a:r>
              <a:rPr lang="en-US" sz="1200"/>
              <a:t>, Lipids, Salts and Other chemicals. The average rate of a chemical ingredient in India costs </a:t>
            </a:r>
            <a:r>
              <a:rPr b="1" lang="en-US" sz="1200">
                <a:solidFill>
                  <a:srgbClr val="0000FF"/>
                </a:solidFill>
              </a:rPr>
              <a:t>70 Rs per litre</a:t>
            </a:r>
            <a:endParaRPr b="1" sz="1200">
              <a:solidFill>
                <a:srgbClr val="0000FF"/>
              </a:solidFill>
            </a:endParaRPr>
          </a:p>
          <a:p>
            <a:pPr indent="0" lvl="0" marL="0" rtl="0" algn="l">
              <a:spcBef>
                <a:spcPts val="0"/>
              </a:spcBef>
              <a:spcAft>
                <a:spcPts val="0"/>
              </a:spcAft>
              <a:buNone/>
            </a:pPr>
            <a:r>
              <a:rPr lang="en-US" sz="1200"/>
              <a:t>Assuming we are manufacturing 4 lakh vaccines per day and given 24 working days in a month we would manufacture </a:t>
            </a:r>
            <a:r>
              <a:rPr b="1" lang="en-US" sz="1200">
                <a:solidFill>
                  <a:srgbClr val="0000FF"/>
                </a:solidFill>
              </a:rPr>
              <a:t>9</a:t>
            </a:r>
            <a:r>
              <a:rPr b="1" lang="en-US" sz="1200">
                <a:solidFill>
                  <a:srgbClr val="0000FF"/>
                </a:solidFill>
              </a:rPr>
              <a:t>6</a:t>
            </a:r>
            <a:r>
              <a:rPr b="1" lang="en-US" sz="1200">
                <a:solidFill>
                  <a:srgbClr val="0000FF"/>
                </a:solidFill>
              </a:rPr>
              <a:t> lakh vaccines per month</a:t>
            </a:r>
            <a:r>
              <a:rPr lang="en-US" sz="1200"/>
              <a:t>. Each vaccine vile is 0.5ml hence 9</a:t>
            </a:r>
            <a:r>
              <a:rPr lang="en-US" sz="1200"/>
              <a:t>6</a:t>
            </a:r>
            <a:r>
              <a:rPr lang="en-US" sz="1200"/>
              <a:t> lakh such viles would account to 4,800 litres. Based on the average chemical rates, our raw material costs would be approximately </a:t>
            </a:r>
            <a:endParaRPr sz="1200"/>
          </a:p>
          <a:p>
            <a:pPr indent="0" lvl="0" marL="0" rtl="0" algn="l">
              <a:spcBef>
                <a:spcPts val="0"/>
              </a:spcBef>
              <a:spcAft>
                <a:spcPts val="0"/>
              </a:spcAft>
              <a:buNone/>
            </a:pPr>
            <a:r>
              <a:rPr lang="en-US" sz="1200"/>
              <a:t>                                                                70 x 4 x 4800 = </a:t>
            </a:r>
            <a:r>
              <a:rPr b="1" lang="en-US" sz="1300">
                <a:solidFill>
                  <a:srgbClr val="0000FF"/>
                </a:solidFill>
              </a:rPr>
              <a:t>1344000 INR per month</a:t>
            </a:r>
            <a:r>
              <a:rPr lang="en-US" sz="1200"/>
              <a:t> </a:t>
            </a:r>
            <a:endParaRPr b="1">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5"/>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50" name="Google Shape;250;p25"/>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3</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51" name="Google Shape;251;p25"/>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5"/>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25"/>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54" name="Google Shape;254;p25"/>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255" name="Google Shape;255;p25"/>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3</a:t>
            </a:r>
            <a:endParaRPr b="1" sz="2100"/>
          </a:p>
        </p:txBody>
      </p:sp>
      <p:sp>
        <p:nvSpPr>
          <p:cNvPr id="256" name="Google Shape;256;p25"/>
          <p:cNvSpPr txBox="1"/>
          <p:nvPr/>
        </p:nvSpPr>
        <p:spPr>
          <a:xfrm>
            <a:off x="269375" y="785963"/>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5</a:t>
            </a:r>
            <a:r>
              <a:rPr b="1" lang="en-US" sz="1300"/>
              <a:t>.     ELECTRICITY COST </a:t>
            </a:r>
            <a:endParaRPr b="1" sz="1500"/>
          </a:p>
          <a:p>
            <a:pPr indent="0" lvl="0" marL="0" rtl="0" algn="l">
              <a:spcBef>
                <a:spcPts val="0"/>
              </a:spcBef>
              <a:spcAft>
                <a:spcPts val="0"/>
              </a:spcAft>
              <a:buNone/>
            </a:pPr>
            <a:r>
              <a:t/>
            </a:r>
            <a:endParaRPr/>
          </a:p>
        </p:txBody>
      </p:sp>
      <p:sp>
        <p:nvSpPr>
          <p:cNvPr id="257" name="Google Shape;257;p25"/>
          <p:cNvSpPr txBox="1"/>
          <p:nvPr/>
        </p:nvSpPr>
        <p:spPr>
          <a:xfrm>
            <a:off x="553825" y="994100"/>
            <a:ext cx="8118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Electricity rate in Pune is Rs 9 per unit. On an average manufacturing plants consume 9,000 units of electricity per month.</a:t>
            </a:r>
            <a:endParaRPr sz="1200"/>
          </a:p>
          <a:p>
            <a:pPr indent="0" lvl="0" marL="0" rtl="0" algn="l">
              <a:spcBef>
                <a:spcPts val="0"/>
              </a:spcBef>
              <a:spcAft>
                <a:spcPts val="0"/>
              </a:spcAft>
              <a:buNone/>
            </a:pPr>
            <a:r>
              <a:rPr lang="en-US" sz="1200"/>
              <a:t>Hence our electricity cost will be = 9 x 9000</a:t>
            </a:r>
            <a:endParaRPr b="1" sz="1300">
              <a:solidFill>
                <a:srgbClr val="0000FF"/>
              </a:solidFill>
            </a:endParaRPr>
          </a:p>
          <a:p>
            <a:pPr indent="0" lvl="0" marL="0" rtl="0" algn="l">
              <a:spcBef>
                <a:spcPts val="0"/>
              </a:spcBef>
              <a:spcAft>
                <a:spcPts val="0"/>
              </a:spcAft>
              <a:buNone/>
            </a:pPr>
            <a:r>
              <a:rPr b="1" lang="en-US" sz="1300">
                <a:solidFill>
                  <a:srgbClr val="0000FF"/>
                </a:solidFill>
              </a:rPr>
              <a:t>                                                </a:t>
            </a:r>
            <a:r>
              <a:rPr lang="en-US" sz="1300"/>
              <a:t>=</a:t>
            </a:r>
            <a:r>
              <a:rPr b="1" lang="en-US" sz="1300">
                <a:solidFill>
                  <a:srgbClr val="0000FF"/>
                </a:solidFill>
              </a:rPr>
              <a:t> 81,000 INR per month</a:t>
            </a:r>
            <a:endParaRPr b="1" sz="1300">
              <a:solidFill>
                <a:srgbClr val="0000FF"/>
              </a:solidFill>
            </a:endParaRPr>
          </a:p>
        </p:txBody>
      </p:sp>
      <p:sp>
        <p:nvSpPr>
          <p:cNvPr id="258" name="Google Shape;258;p25"/>
          <p:cNvSpPr txBox="1"/>
          <p:nvPr/>
        </p:nvSpPr>
        <p:spPr>
          <a:xfrm>
            <a:off x="311700" y="1936763"/>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6</a:t>
            </a:r>
            <a:r>
              <a:rPr b="1" lang="en-US" sz="1300"/>
              <a:t>.     PACKAGING COST</a:t>
            </a:r>
            <a:endParaRPr b="1" sz="1500"/>
          </a:p>
          <a:p>
            <a:pPr indent="0" lvl="0" marL="0" rtl="0" algn="l">
              <a:spcBef>
                <a:spcPts val="0"/>
              </a:spcBef>
              <a:spcAft>
                <a:spcPts val="0"/>
              </a:spcAft>
              <a:buNone/>
            </a:pPr>
            <a:r>
              <a:t/>
            </a:r>
            <a:endParaRPr/>
          </a:p>
        </p:txBody>
      </p:sp>
      <p:sp>
        <p:nvSpPr>
          <p:cNvPr id="259" name="Google Shape;259;p25"/>
          <p:cNvSpPr txBox="1"/>
          <p:nvPr/>
        </p:nvSpPr>
        <p:spPr>
          <a:xfrm>
            <a:off x="553825" y="2128550"/>
            <a:ext cx="8118900" cy="1154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US" sz="1200"/>
              <a:t>Vinyl bottles are sold for Rs 0.5 per unit</a:t>
            </a:r>
            <a:endParaRPr sz="1200"/>
          </a:p>
          <a:p>
            <a:pPr indent="-304800" lvl="0" marL="457200" rtl="0" algn="l">
              <a:spcBef>
                <a:spcPts val="0"/>
              </a:spcBef>
              <a:spcAft>
                <a:spcPts val="0"/>
              </a:spcAft>
              <a:buSzPts val="1200"/>
              <a:buChar char="●"/>
            </a:pPr>
            <a:r>
              <a:rPr lang="en-US" sz="1200"/>
              <a:t>Syringes are sold at Rs 0.5 per unit </a:t>
            </a:r>
            <a:endParaRPr sz="1200"/>
          </a:p>
          <a:p>
            <a:pPr indent="0" lvl="0" marL="0" rtl="0" algn="l">
              <a:spcBef>
                <a:spcPts val="0"/>
              </a:spcBef>
              <a:spcAft>
                <a:spcPts val="0"/>
              </a:spcAft>
              <a:buNone/>
            </a:pPr>
            <a:r>
              <a:rPr lang="en-US" sz="1200"/>
              <a:t>Assuming packaging costs per vinyl bottle to be Rs 1, hence the packaging cost for 96 lakh vaccines would be </a:t>
            </a:r>
            <a:endParaRPr sz="1200"/>
          </a:p>
          <a:p>
            <a:pPr indent="0" lvl="0" marL="0" rtl="0" algn="l">
              <a:spcBef>
                <a:spcPts val="0"/>
              </a:spcBef>
              <a:spcAft>
                <a:spcPts val="0"/>
              </a:spcAft>
              <a:buNone/>
            </a:pPr>
            <a:r>
              <a:rPr lang="en-US" sz="1200"/>
              <a:t>(0.5 + 0.5 + 1) x 96 lakh = </a:t>
            </a:r>
            <a:r>
              <a:rPr b="1" lang="en-US" sz="1300">
                <a:solidFill>
                  <a:srgbClr val="0000FF"/>
                </a:solidFill>
              </a:rPr>
              <a:t>192,00,000 INR per month</a:t>
            </a:r>
            <a:endParaRPr b="1" sz="1300">
              <a:solidFill>
                <a:srgbClr val="0000FF"/>
              </a:solidFill>
            </a:endParaRPr>
          </a:p>
          <a:p>
            <a:pPr indent="0" lvl="0" marL="0" rtl="0" algn="l">
              <a:spcBef>
                <a:spcPts val="0"/>
              </a:spcBef>
              <a:spcAft>
                <a:spcPts val="0"/>
              </a:spcAft>
              <a:buNone/>
            </a:pPr>
            <a:r>
              <a:t/>
            </a:r>
            <a:endParaRPr b="1">
              <a:solidFill>
                <a:srgbClr val="0000FF"/>
              </a:solidFill>
            </a:endParaRPr>
          </a:p>
        </p:txBody>
      </p:sp>
      <p:sp>
        <p:nvSpPr>
          <p:cNvPr id="260" name="Google Shape;260;p25"/>
          <p:cNvSpPr txBox="1"/>
          <p:nvPr/>
        </p:nvSpPr>
        <p:spPr>
          <a:xfrm>
            <a:off x="269375" y="3036388"/>
            <a:ext cx="789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7</a:t>
            </a:r>
            <a:r>
              <a:rPr b="1" lang="en-US" sz="1300"/>
              <a:t>.     COLD STORAGE</a:t>
            </a:r>
            <a:endParaRPr b="1" sz="1500"/>
          </a:p>
          <a:p>
            <a:pPr indent="0" lvl="0" marL="0" rtl="0" algn="l">
              <a:spcBef>
                <a:spcPts val="0"/>
              </a:spcBef>
              <a:spcAft>
                <a:spcPts val="0"/>
              </a:spcAft>
              <a:buNone/>
            </a:pPr>
            <a:r>
              <a:t/>
            </a:r>
            <a:endParaRPr/>
          </a:p>
        </p:txBody>
      </p:sp>
      <p:sp>
        <p:nvSpPr>
          <p:cNvPr id="261" name="Google Shape;261;p25"/>
          <p:cNvSpPr txBox="1"/>
          <p:nvPr/>
        </p:nvSpPr>
        <p:spPr>
          <a:xfrm>
            <a:off x="511500" y="3228175"/>
            <a:ext cx="81189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Amount of vaccines produced per day = 4 lakh</a:t>
            </a:r>
            <a:endParaRPr sz="1200"/>
          </a:p>
          <a:p>
            <a:pPr indent="0" lvl="0" marL="0" rtl="0" algn="l">
              <a:spcBef>
                <a:spcPts val="0"/>
              </a:spcBef>
              <a:spcAft>
                <a:spcPts val="0"/>
              </a:spcAft>
              <a:buNone/>
            </a:pPr>
            <a:r>
              <a:rPr lang="en-US" sz="1200"/>
              <a:t>Cost of storing 4 lakh vaccines in cold storage = 15,000 per day (value generated from online resources)</a:t>
            </a:r>
            <a:endParaRPr sz="1200"/>
          </a:p>
          <a:p>
            <a:pPr indent="0" lvl="0" marL="0" rtl="0" algn="l">
              <a:spcBef>
                <a:spcPts val="0"/>
              </a:spcBef>
              <a:spcAft>
                <a:spcPts val="0"/>
              </a:spcAft>
              <a:buNone/>
            </a:pPr>
            <a:r>
              <a:rPr lang="en-US" sz="1200"/>
              <a:t>Hence storing them over a period of one month would be = 30 x 15,000</a:t>
            </a:r>
            <a:endParaRPr sz="1200"/>
          </a:p>
          <a:p>
            <a:pPr indent="0" lvl="0" marL="0" rtl="0" algn="l">
              <a:spcBef>
                <a:spcPts val="0"/>
              </a:spcBef>
              <a:spcAft>
                <a:spcPts val="0"/>
              </a:spcAft>
              <a:buNone/>
            </a:pPr>
            <a:r>
              <a:rPr lang="en-US" sz="1200"/>
              <a:t>								     =</a:t>
            </a:r>
            <a:r>
              <a:rPr b="1" lang="en-US" sz="1300">
                <a:solidFill>
                  <a:srgbClr val="0000FF"/>
                </a:solidFill>
              </a:rPr>
              <a:t> 450,000 INR per month</a:t>
            </a:r>
            <a:endParaRPr b="1" sz="1300">
              <a:solidFill>
                <a:srgbClr val="0000FF"/>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b="1">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7" name="Google Shape;267;p26"/>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69" name="Google Shape;269;p26"/>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4</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70" name="Google Shape;270;p26"/>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26"/>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73" name="Google Shape;273;p26"/>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274" name="Google Shape;274;p26"/>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3</a:t>
            </a:r>
            <a:endParaRPr b="1" sz="2100"/>
          </a:p>
        </p:txBody>
      </p:sp>
      <p:pic>
        <p:nvPicPr>
          <p:cNvPr id="275" name="Google Shape;275;p26"/>
          <p:cNvPicPr preferRelativeResize="0"/>
          <p:nvPr/>
        </p:nvPicPr>
        <p:blipFill rotWithShape="1">
          <a:blip r:embed="rId5">
            <a:alphaModFix/>
          </a:blip>
          <a:srcRect b="19842" l="31012" r="21784" t="28790"/>
          <a:stretch/>
        </p:blipFill>
        <p:spPr>
          <a:xfrm>
            <a:off x="1856375" y="1221337"/>
            <a:ext cx="5005474" cy="3064038"/>
          </a:xfrm>
          <a:prstGeom prst="rect">
            <a:avLst/>
          </a:prstGeom>
          <a:noFill/>
          <a:ln>
            <a:noFill/>
          </a:ln>
        </p:spPr>
      </p:pic>
      <p:sp>
        <p:nvSpPr>
          <p:cNvPr id="276" name="Google Shape;276;p26"/>
          <p:cNvSpPr txBox="1"/>
          <p:nvPr/>
        </p:nvSpPr>
        <p:spPr>
          <a:xfrm>
            <a:off x="311700" y="838500"/>
            <a:ext cx="856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highlight>
                  <a:srgbClr val="D5A6BD"/>
                </a:highlight>
              </a:rPr>
              <a:t>FROM THE ABOVE CALCULATION, WE INFER THE FOLLOWING DIAGRAM</a:t>
            </a:r>
            <a:endParaRPr b="1" sz="1500">
              <a:highlight>
                <a:srgbClr val="D5A6BD"/>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1700">
                <a:solidFill>
                  <a:srgbClr val="000000"/>
                </a:solidFill>
                <a:highlight>
                  <a:srgbClr val="FFFF00"/>
                </a:highlight>
              </a:rPr>
              <a:t>Logistics Calculations</a:t>
            </a:r>
            <a:endParaRPr b="1" sz="1700">
              <a:solidFill>
                <a:srgbClr val="000000"/>
              </a:solidFill>
              <a:highlight>
                <a:srgbClr val="FFFF00"/>
              </a:highlight>
            </a:endParaRPr>
          </a:p>
          <a:p>
            <a:pPr indent="0" lvl="0" marL="0" rtl="0" algn="l">
              <a:spcBef>
                <a:spcPts val="0"/>
              </a:spcBef>
              <a:spcAft>
                <a:spcPts val="0"/>
              </a:spcAft>
              <a:buNone/>
            </a:pPr>
            <a:r>
              <a:rPr lang="en-US" sz="1700">
                <a:solidFill>
                  <a:srgbClr val="000000"/>
                </a:solidFill>
              </a:rPr>
              <a:t> </a:t>
            </a:r>
            <a:r>
              <a:rPr lang="en-US" sz="1500">
                <a:solidFill>
                  <a:srgbClr val="000000"/>
                </a:solidFill>
              </a:rPr>
              <a:t>According to the cold packing and logistics company </a:t>
            </a:r>
            <a:r>
              <a:rPr b="1" i="1" lang="en-US" sz="1500">
                <a:solidFill>
                  <a:srgbClr val="0000FF"/>
                </a:solidFill>
              </a:rPr>
              <a:t>COLD CHAIN TECHNOLOGIES</a:t>
            </a:r>
            <a:r>
              <a:rPr lang="en-US" sz="1500">
                <a:solidFill>
                  <a:srgbClr val="000000"/>
                </a:solidFill>
              </a:rPr>
              <a:t>, they charge the following :</a:t>
            </a:r>
            <a:endParaRPr sz="1500">
              <a:solidFill>
                <a:srgbClr val="000000"/>
              </a:solidFill>
            </a:endParaRPr>
          </a:p>
          <a:p>
            <a:pPr indent="0" lvl="0" marL="0" rtl="0" algn="l">
              <a:spcBef>
                <a:spcPts val="0"/>
              </a:spcBef>
              <a:spcAft>
                <a:spcPts val="0"/>
              </a:spcAft>
              <a:buNone/>
            </a:pPr>
            <a:r>
              <a:rPr b="1" lang="en-US" sz="1500">
                <a:solidFill>
                  <a:srgbClr val="000000"/>
                </a:solidFill>
              </a:rPr>
              <a:t>Rs. 25,000 for first 200 km after that Rs 30 for the rest of the kms. per tonne Storage</a:t>
            </a:r>
            <a:r>
              <a:rPr lang="en-US" sz="1500">
                <a:solidFill>
                  <a:srgbClr val="000000"/>
                </a:solidFill>
              </a:rPr>
              <a:t>.</a:t>
            </a:r>
            <a:endParaRPr sz="1500">
              <a:solidFill>
                <a:srgbClr val="000000"/>
              </a:solidFill>
            </a:endParaRPr>
          </a:p>
          <a:p>
            <a:pPr indent="0" lvl="0" marL="0" rtl="0" algn="l">
              <a:spcBef>
                <a:spcPts val="0"/>
              </a:spcBef>
              <a:spcAft>
                <a:spcPts val="0"/>
              </a:spcAft>
              <a:buNone/>
            </a:pPr>
            <a:r>
              <a:t/>
            </a:r>
            <a:endParaRPr sz="1700">
              <a:solidFill>
                <a:srgbClr val="000000"/>
              </a:solidFill>
            </a:endParaRPr>
          </a:p>
          <a:p>
            <a:pPr indent="0" lvl="0" marL="0" rtl="0" algn="l">
              <a:spcBef>
                <a:spcPts val="0"/>
              </a:spcBef>
              <a:spcAft>
                <a:spcPts val="0"/>
              </a:spcAft>
              <a:buNone/>
            </a:pPr>
            <a:r>
              <a:rPr lang="en-US" sz="1600">
                <a:solidFill>
                  <a:srgbClr val="000000"/>
                </a:solidFill>
              </a:rPr>
              <a:t>We use the following formula to calculate the transport charges per State</a:t>
            </a:r>
            <a:r>
              <a:rPr b="1" lang="en-US" sz="1600">
                <a:solidFill>
                  <a:srgbClr val="000000"/>
                </a:solidFill>
              </a:rPr>
              <a:t>.</a:t>
            </a:r>
            <a:endParaRPr b="1" sz="1600">
              <a:solidFill>
                <a:srgbClr val="000000"/>
              </a:solidFill>
            </a:endParaRPr>
          </a:p>
          <a:p>
            <a:pPr indent="0" lvl="0" marL="0" rtl="0" algn="l">
              <a:spcBef>
                <a:spcPts val="0"/>
              </a:spcBef>
              <a:spcAft>
                <a:spcPts val="0"/>
              </a:spcAft>
              <a:buNone/>
            </a:pPr>
            <a:r>
              <a:rPr b="1" lang="en-US" sz="1600">
                <a:solidFill>
                  <a:srgbClr val="000000"/>
                </a:solidFill>
              </a:rPr>
              <a:t>Formula =  Cost  = 25000 x (Distance from Maharashtra - 200) x 30 x Weight in tonne</a:t>
            </a:r>
            <a:endParaRPr b="1" sz="1600">
              <a:solidFill>
                <a:srgbClr val="000000"/>
              </a:solidFill>
            </a:endParaRPr>
          </a:p>
        </p:txBody>
      </p:sp>
      <p:sp>
        <p:nvSpPr>
          <p:cNvPr id="282" name="Google Shape;282;p27"/>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7"/>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84" name="Google Shape;284;p27"/>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5</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85" name="Google Shape;285;p27"/>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7"/>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p27"/>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288" name="Google Shape;288;p27"/>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289" name="Google Shape;289;p27"/>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SOLUTION3 3</a:t>
            </a:r>
            <a:endParaRPr b="1"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8"/>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296" name="Google Shape;296;p28"/>
          <p:cNvSpPr txBox="1"/>
          <p:nvPr/>
        </p:nvSpPr>
        <p:spPr>
          <a:xfrm>
            <a:off x="193672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100">
                <a:solidFill>
                  <a:schemeClr val="dk1"/>
                </a:solidFill>
              </a:rPr>
              <a:t>SOLUTION 3</a:t>
            </a:r>
            <a:endParaRPr b="1" sz="2100"/>
          </a:p>
        </p:txBody>
      </p:sp>
      <p:sp>
        <p:nvSpPr>
          <p:cNvPr id="297" name="Google Shape;297;p28"/>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6</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298" name="Google Shape;298;p28"/>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8"/>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 name="Google Shape;300;p28"/>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301" name="Google Shape;301;p28"/>
          <p:cNvPicPr preferRelativeResize="0"/>
          <p:nvPr/>
        </p:nvPicPr>
        <p:blipFill rotWithShape="1">
          <a:blip r:embed="rId4">
            <a:alphaModFix/>
          </a:blip>
          <a:srcRect b="0" l="0" r="0" t="0"/>
          <a:stretch/>
        </p:blipFill>
        <p:spPr>
          <a:xfrm>
            <a:off x="-151450" y="3605525"/>
            <a:ext cx="2659125" cy="1880648"/>
          </a:xfrm>
          <a:prstGeom prst="rect">
            <a:avLst/>
          </a:prstGeom>
          <a:noFill/>
          <a:ln>
            <a:noFill/>
          </a:ln>
        </p:spPr>
      </p:pic>
      <p:sp>
        <p:nvSpPr>
          <p:cNvPr id="302" name="Google Shape;302;p28"/>
          <p:cNvSpPr txBox="1"/>
          <p:nvPr/>
        </p:nvSpPr>
        <p:spPr>
          <a:xfrm>
            <a:off x="1858475" y="1353175"/>
            <a:ext cx="5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3" name="Google Shape;303;p28"/>
          <p:cNvSpPr txBox="1"/>
          <p:nvPr/>
        </p:nvSpPr>
        <p:spPr>
          <a:xfrm>
            <a:off x="417350" y="1577650"/>
            <a:ext cx="3666000" cy="6156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b="1" lang="en-US"/>
              <a:t>Logistics Cost Calculations</a:t>
            </a:r>
            <a:endParaRPr b="1"/>
          </a:p>
        </p:txBody>
      </p:sp>
      <p:pic>
        <p:nvPicPr>
          <p:cNvPr id="304" name="Google Shape;304;p28"/>
          <p:cNvPicPr preferRelativeResize="0"/>
          <p:nvPr/>
        </p:nvPicPr>
        <p:blipFill rotWithShape="1">
          <a:blip r:embed="rId5">
            <a:alphaModFix/>
          </a:blip>
          <a:srcRect b="37900" l="2362" r="24941" t="46074"/>
          <a:stretch/>
        </p:blipFill>
        <p:spPr>
          <a:xfrm>
            <a:off x="274887" y="2984925"/>
            <a:ext cx="8594227" cy="1297075"/>
          </a:xfrm>
          <a:prstGeom prst="rect">
            <a:avLst/>
          </a:prstGeom>
          <a:noFill/>
          <a:ln>
            <a:noFill/>
          </a:ln>
        </p:spPr>
      </p:pic>
      <p:pic>
        <p:nvPicPr>
          <p:cNvPr id="305" name="Google Shape;305;p28"/>
          <p:cNvPicPr preferRelativeResize="0"/>
          <p:nvPr/>
        </p:nvPicPr>
        <p:blipFill>
          <a:blip r:embed="rId6">
            <a:alphaModFix/>
          </a:blip>
          <a:stretch>
            <a:fillRect/>
          </a:stretch>
        </p:blipFill>
        <p:spPr>
          <a:xfrm>
            <a:off x="5716375" y="976325"/>
            <a:ext cx="2528050" cy="1956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29"/>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9"/>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313" name="Google Shape;313;p29"/>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7</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314" name="Google Shape;314;p29"/>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9"/>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p29"/>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317" name="Google Shape;317;p29"/>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318" name="Google Shape;318;p29"/>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3</a:t>
            </a:r>
            <a:endParaRPr b="1" sz="2100"/>
          </a:p>
        </p:txBody>
      </p:sp>
      <p:sp>
        <p:nvSpPr>
          <p:cNvPr id="319" name="Google Shape;319;p29"/>
          <p:cNvSpPr txBox="1"/>
          <p:nvPr/>
        </p:nvSpPr>
        <p:spPr>
          <a:xfrm>
            <a:off x="231050" y="2672225"/>
            <a:ext cx="85206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100">
                <a:solidFill>
                  <a:schemeClr val="dk1"/>
                </a:solidFill>
              </a:rPr>
              <a:t>Therefore total cost to make 96,00,000 vaccines including logistics would be 290,46,400/96,00,000 </a:t>
            </a:r>
            <a:r>
              <a:rPr b="1" lang="en-US" sz="1100">
                <a:solidFill>
                  <a:schemeClr val="dk1"/>
                </a:solidFill>
              </a:rPr>
              <a:t>≈ </a:t>
            </a:r>
            <a:r>
              <a:rPr b="1" lang="en-US" sz="1100">
                <a:solidFill>
                  <a:schemeClr val="dk1"/>
                </a:solidFill>
              </a:rPr>
              <a:t>4 Rs per vile</a:t>
            </a:r>
            <a:endParaRPr b="1" sz="1100">
              <a:solidFill>
                <a:schemeClr val="dk1"/>
              </a:solidFill>
            </a:endParaRPr>
          </a:p>
          <a:p>
            <a:pPr indent="0" lvl="0" marL="0" rtl="0" algn="l">
              <a:lnSpc>
                <a:spcPct val="115000"/>
              </a:lnSpc>
              <a:spcBef>
                <a:spcPts val="0"/>
              </a:spcBef>
              <a:spcAft>
                <a:spcPts val="0"/>
              </a:spcAft>
              <a:buNone/>
            </a:pPr>
            <a:r>
              <a:rPr b="1" lang="en-US" sz="1100">
                <a:solidFill>
                  <a:schemeClr val="dk1"/>
                </a:solidFill>
              </a:rPr>
              <a:t>Hence we can afford to set an optimal price of the vaccine for </a:t>
            </a:r>
            <a:r>
              <a:rPr b="1" lang="en-US" sz="1100">
                <a:solidFill>
                  <a:srgbClr val="0000FF"/>
                </a:solidFill>
              </a:rPr>
              <a:t>INR 600</a:t>
            </a:r>
            <a:r>
              <a:rPr b="1" lang="en-US" sz="1100">
                <a:solidFill>
                  <a:schemeClr val="dk1"/>
                </a:solidFill>
              </a:rPr>
              <a:t> which is less than the price of competitors offer, </a:t>
            </a:r>
            <a:endParaRPr b="1" sz="1100">
              <a:solidFill>
                <a:schemeClr val="dk1"/>
              </a:solidFill>
            </a:endParaRPr>
          </a:p>
          <a:p>
            <a:pPr indent="0" lvl="0" marL="0" rtl="0" algn="l">
              <a:lnSpc>
                <a:spcPct val="115000"/>
              </a:lnSpc>
              <a:spcBef>
                <a:spcPts val="0"/>
              </a:spcBef>
              <a:spcAft>
                <a:spcPts val="0"/>
              </a:spcAft>
              <a:buNone/>
            </a:pPr>
            <a:r>
              <a:rPr b="1" lang="en-US" sz="1100">
                <a:solidFill>
                  <a:schemeClr val="dk1"/>
                </a:solidFill>
              </a:rPr>
              <a:t>Considering we made have made a prior investment of (100 million USD) 725,00,00,000 </a:t>
            </a:r>
            <a:r>
              <a:rPr lang="en-US" sz="1100">
                <a:solidFill>
                  <a:schemeClr val="dk1"/>
                </a:solidFill>
              </a:rPr>
              <a:t>(</a:t>
            </a:r>
            <a:r>
              <a:rPr i="1" lang="en-US" sz="1100">
                <a:solidFill>
                  <a:schemeClr val="dk1"/>
                </a:solidFill>
              </a:rPr>
              <a:t>INR Number Based on Serum Institute’s Investment amount) </a:t>
            </a:r>
            <a:endParaRPr i="1" sz="1100">
              <a:solidFill>
                <a:schemeClr val="dk1"/>
              </a:solidFill>
            </a:endParaRPr>
          </a:p>
          <a:p>
            <a:pPr indent="0" lvl="0" marL="0" rtl="0" algn="l">
              <a:lnSpc>
                <a:spcPct val="115000"/>
              </a:lnSpc>
              <a:spcBef>
                <a:spcPts val="0"/>
              </a:spcBef>
              <a:spcAft>
                <a:spcPts val="0"/>
              </a:spcAft>
              <a:buNone/>
            </a:pPr>
            <a:r>
              <a:rPr lang="en-US" sz="1300">
                <a:solidFill>
                  <a:schemeClr val="dk1"/>
                </a:solidFill>
              </a:rPr>
              <a:t>Revenue per Month = 96,00,000 x 600 = 567,00,00,000 INR</a:t>
            </a:r>
            <a:endParaRPr sz="1300">
              <a:solidFill>
                <a:schemeClr val="dk1"/>
              </a:solidFill>
            </a:endParaRPr>
          </a:p>
          <a:p>
            <a:pPr indent="0" lvl="0" marL="0" rtl="0" algn="l">
              <a:lnSpc>
                <a:spcPct val="115000"/>
              </a:lnSpc>
              <a:spcBef>
                <a:spcPts val="0"/>
              </a:spcBef>
              <a:spcAft>
                <a:spcPts val="0"/>
              </a:spcAft>
              <a:buNone/>
            </a:pPr>
            <a:r>
              <a:rPr b="1" i="1" lang="en-US" sz="1300">
                <a:solidFill>
                  <a:schemeClr val="dk1"/>
                </a:solidFill>
              </a:rPr>
              <a:t>Hence we Get a ROI and break even on our Investment within 2 months (Considering Ideal situations)</a:t>
            </a:r>
            <a:br>
              <a:rPr i="1" lang="en-US" sz="1600">
                <a:solidFill>
                  <a:schemeClr val="dk1"/>
                </a:solidFill>
              </a:rPr>
            </a:br>
            <a:endParaRPr i="1"/>
          </a:p>
        </p:txBody>
      </p:sp>
      <p:pic>
        <p:nvPicPr>
          <p:cNvPr id="320" name="Google Shape;320;p29"/>
          <p:cNvPicPr preferRelativeResize="0"/>
          <p:nvPr/>
        </p:nvPicPr>
        <p:blipFill>
          <a:blip r:embed="rId5">
            <a:alphaModFix/>
          </a:blip>
          <a:stretch>
            <a:fillRect/>
          </a:stretch>
        </p:blipFill>
        <p:spPr>
          <a:xfrm>
            <a:off x="2400075" y="909237"/>
            <a:ext cx="2820431" cy="169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idx="1" type="body"/>
          </p:nvPr>
        </p:nvSpPr>
        <p:spPr>
          <a:xfrm>
            <a:off x="311700" y="981555"/>
            <a:ext cx="8520600" cy="3034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rPr b="1" lang="en-US"/>
              <a:t>1.</a:t>
            </a:r>
            <a:r>
              <a:rPr b="1" lang="en-US">
                <a:solidFill>
                  <a:srgbClr val="000000"/>
                </a:solidFill>
              </a:rPr>
              <a:t> </a:t>
            </a:r>
            <a:r>
              <a:rPr b="1" lang="en-US">
                <a:solidFill>
                  <a:srgbClr val="000000"/>
                </a:solidFill>
              </a:rPr>
              <a:t>Reputation booster </a:t>
            </a:r>
            <a:r>
              <a:rPr b="1" lang="en-US">
                <a:solidFill>
                  <a:srgbClr val="0000FF"/>
                </a:solidFill>
              </a:rPr>
              <a:t>Campaigns</a:t>
            </a:r>
            <a:r>
              <a:rPr b="1" lang="en-US"/>
              <a:t>.</a:t>
            </a:r>
            <a:endParaRPr b="1"/>
          </a:p>
          <a:p>
            <a:pPr indent="0" lvl="0" marL="0" rtl="0" algn="l">
              <a:lnSpc>
                <a:spcPct val="115000"/>
              </a:lnSpc>
              <a:spcBef>
                <a:spcPts val="1200"/>
              </a:spcBef>
              <a:spcAft>
                <a:spcPts val="0"/>
              </a:spcAft>
              <a:buNone/>
            </a:pPr>
            <a:r>
              <a:rPr b="1" lang="en-US"/>
              <a:t>2. </a:t>
            </a:r>
            <a:r>
              <a:rPr b="1" lang="en-US">
                <a:solidFill>
                  <a:srgbClr val="000000"/>
                </a:solidFill>
              </a:rPr>
              <a:t>Make</a:t>
            </a:r>
            <a:r>
              <a:rPr b="1" lang="en-US"/>
              <a:t> </a:t>
            </a:r>
            <a:r>
              <a:rPr b="1" lang="en-US">
                <a:solidFill>
                  <a:srgbClr val="0000FF"/>
                </a:solidFill>
              </a:rPr>
              <a:t>Influencers</a:t>
            </a:r>
            <a:r>
              <a:rPr b="1" lang="en-US"/>
              <a:t> </a:t>
            </a:r>
            <a:r>
              <a:rPr b="1" lang="en-US">
                <a:solidFill>
                  <a:srgbClr val="000000"/>
                </a:solidFill>
              </a:rPr>
              <a:t>spread the word.</a:t>
            </a:r>
            <a:endParaRPr b="1">
              <a:solidFill>
                <a:srgbClr val="000000"/>
              </a:solidFill>
            </a:endParaRPr>
          </a:p>
          <a:p>
            <a:pPr indent="0" lvl="0" marL="0" rtl="0" algn="l">
              <a:lnSpc>
                <a:spcPct val="115000"/>
              </a:lnSpc>
              <a:spcBef>
                <a:spcPts val="1200"/>
              </a:spcBef>
              <a:spcAft>
                <a:spcPts val="0"/>
              </a:spcAft>
              <a:buNone/>
            </a:pPr>
            <a:r>
              <a:rPr b="1" lang="en-US"/>
              <a:t>3. </a:t>
            </a:r>
            <a:r>
              <a:rPr b="1" lang="en-US">
                <a:solidFill>
                  <a:srgbClr val="000000"/>
                </a:solidFill>
              </a:rPr>
              <a:t>Focusing on</a:t>
            </a:r>
            <a:r>
              <a:rPr b="1" lang="en-US"/>
              <a:t> </a:t>
            </a:r>
            <a:r>
              <a:rPr b="1" lang="en-US">
                <a:solidFill>
                  <a:srgbClr val="0000FF"/>
                </a:solidFill>
              </a:rPr>
              <a:t>Population wellness</a:t>
            </a:r>
            <a:r>
              <a:rPr b="1" lang="en-US"/>
              <a:t> </a:t>
            </a:r>
            <a:r>
              <a:rPr b="1" lang="en-US">
                <a:solidFill>
                  <a:srgbClr val="000000"/>
                </a:solidFill>
              </a:rPr>
              <a:t>than Personal Sickness. </a:t>
            </a:r>
            <a:endParaRPr b="1">
              <a:solidFill>
                <a:srgbClr val="000000"/>
              </a:solidFill>
            </a:endParaRPr>
          </a:p>
          <a:p>
            <a:pPr indent="0" lvl="0" marL="0" rtl="0" algn="l">
              <a:lnSpc>
                <a:spcPct val="115000"/>
              </a:lnSpc>
              <a:spcBef>
                <a:spcPts val="1200"/>
              </a:spcBef>
              <a:spcAft>
                <a:spcPts val="0"/>
              </a:spcAft>
              <a:buSzPts val="1800"/>
              <a:buNone/>
            </a:pPr>
            <a:r>
              <a:rPr b="1" lang="en-US"/>
              <a:t>4. </a:t>
            </a:r>
            <a:r>
              <a:rPr b="1" lang="en-US">
                <a:solidFill>
                  <a:srgbClr val="000000"/>
                </a:solidFill>
              </a:rPr>
              <a:t>Promote Vaccine</a:t>
            </a:r>
            <a:r>
              <a:rPr b="1" lang="en-US"/>
              <a:t> </a:t>
            </a:r>
            <a:r>
              <a:rPr b="1" lang="en-US">
                <a:solidFill>
                  <a:srgbClr val="0000FF"/>
                </a:solidFill>
              </a:rPr>
              <a:t>acceptance</a:t>
            </a:r>
            <a:r>
              <a:rPr b="1" lang="en-US"/>
              <a:t> </a:t>
            </a:r>
            <a:r>
              <a:rPr b="1" lang="en-US">
                <a:solidFill>
                  <a:srgbClr val="000000"/>
                </a:solidFill>
              </a:rPr>
              <a:t>which will trigger herd mentality.</a:t>
            </a:r>
            <a:r>
              <a:rPr b="1" lang="en-US">
                <a:solidFill>
                  <a:srgbClr val="000000"/>
                </a:solidFill>
              </a:rPr>
              <a:t> </a:t>
            </a:r>
            <a:endParaRPr b="1">
              <a:solidFill>
                <a:srgbClr val="000000"/>
              </a:solidFill>
            </a:endParaRPr>
          </a:p>
          <a:p>
            <a:pPr indent="0" lvl="0" marL="0" rtl="0" algn="l">
              <a:lnSpc>
                <a:spcPct val="115000"/>
              </a:lnSpc>
              <a:spcBef>
                <a:spcPts val="1200"/>
              </a:spcBef>
              <a:spcAft>
                <a:spcPts val="1200"/>
              </a:spcAft>
              <a:buSzPts val="1800"/>
              <a:buNone/>
            </a:pPr>
            <a:r>
              <a:t/>
            </a:r>
            <a:endParaRPr b="1"/>
          </a:p>
        </p:txBody>
      </p:sp>
      <p:sp>
        <p:nvSpPr>
          <p:cNvPr id="326" name="Google Shape;326;p30"/>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0"/>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328" name="Google Shape;328;p30"/>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8</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329" name="Google Shape;329;p30"/>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30"/>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332" name="Google Shape;332;p30"/>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333" name="Google Shape;333;p30"/>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MARKETING PLAN</a:t>
            </a:r>
            <a:endParaRPr b="1" sz="2100"/>
          </a:p>
        </p:txBody>
      </p:sp>
      <p:pic>
        <p:nvPicPr>
          <p:cNvPr id="334" name="Google Shape;334;p30"/>
          <p:cNvPicPr preferRelativeResize="0"/>
          <p:nvPr/>
        </p:nvPicPr>
        <p:blipFill>
          <a:blip r:embed="rId5">
            <a:alphaModFix/>
          </a:blip>
          <a:stretch>
            <a:fillRect/>
          </a:stretch>
        </p:blipFill>
        <p:spPr>
          <a:xfrm rot="-257311">
            <a:off x="6603114" y="1036500"/>
            <a:ext cx="1526950" cy="1526975"/>
          </a:xfrm>
          <a:prstGeom prst="rect">
            <a:avLst/>
          </a:prstGeom>
          <a:noFill/>
          <a:ln>
            <a:noFill/>
          </a:ln>
        </p:spPr>
      </p:pic>
      <p:sp>
        <p:nvSpPr>
          <p:cNvPr id="335" name="Google Shape;335;p30"/>
          <p:cNvSpPr txBox="1"/>
          <p:nvPr/>
        </p:nvSpPr>
        <p:spPr>
          <a:xfrm>
            <a:off x="5104700" y="1322925"/>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layfair Display Regular"/>
                <a:ea typeface="Playfair Display Regular"/>
                <a:cs typeface="Playfair Display Regular"/>
                <a:sym typeface="Playfair Display Regular"/>
              </a:rPr>
              <a:t>Science will win!</a:t>
            </a:r>
            <a:endParaRPr>
              <a:latin typeface="Playfair Display Regular"/>
              <a:ea typeface="Playfair Display Regular"/>
              <a:cs typeface="Playfair Display Regular"/>
              <a:sym typeface="Playfair Display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US">
                <a:solidFill>
                  <a:srgbClr val="000000"/>
                </a:solidFill>
              </a:rPr>
              <a:t>Generation:</a:t>
            </a:r>
            <a:endParaRPr b="1">
              <a:solidFill>
                <a:srgbClr val="000000"/>
              </a:solidFill>
            </a:endParaRPr>
          </a:p>
          <a:p>
            <a:pPr indent="-342900" lvl="0" marL="914400" rtl="0" algn="l">
              <a:spcBef>
                <a:spcPts val="0"/>
              </a:spcBef>
              <a:spcAft>
                <a:spcPts val="0"/>
              </a:spcAft>
              <a:buClr>
                <a:srgbClr val="000000"/>
              </a:buClr>
              <a:buSzPts val="1800"/>
              <a:buAutoNum type="arabicPeriod"/>
            </a:pPr>
            <a:r>
              <a:rPr b="1" lang="en-US">
                <a:solidFill>
                  <a:srgbClr val="000000"/>
                </a:solidFill>
              </a:rPr>
              <a:t>User Fees</a:t>
            </a:r>
            <a:endParaRPr b="1">
              <a:solidFill>
                <a:srgbClr val="000000"/>
              </a:solidFill>
            </a:endParaRPr>
          </a:p>
          <a:p>
            <a:pPr indent="-342900" lvl="0" marL="914400" rtl="0" algn="l">
              <a:spcBef>
                <a:spcPts val="0"/>
              </a:spcBef>
              <a:spcAft>
                <a:spcPts val="0"/>
              </a:spcAft>
              <a:buClr>
                <a:srgbClr val="000000"/>
              </a:buClr>
              <a:buSzPts val="1800"/>
              <a:buAutoNum type="arabicPeriod"/>
            </a:pPr>
            <a:r>
              <a:rPr b="1" lang="en-US">
                <a:solidFill>
                  <a:srgbClr val="000000"/>
                </a:solidFill>
              </a:rPr>
              <a:t>Vaccine Funds &amp; Cross Subsidies</a:t>
            </a:r>
            <a:endParaRPr b="1">
              <a:solidFill>
                <a:srgbClr val="000000"/>
              </a:solidFill>
            </a:endParaRPr>
          </a:p>
          <a:p>
            <a:pPr indent="-342900" lvl="0" marL="914400" rtl="0" algn="l">
              <a:spcBef>
                <a:spcPts val="0"/>
              </a:spcBef>
              <a:spcAft>
                <a:spcPts val="0"/>
              </a:spcAft>
              <a:buClr>
                <a:srgbClr val="000000"/>
              </a:buClr>
              <a:buSzPts val="1800"/>
              <a:buAutoNum type="arabicPeriod"/>
            </a:pPr>
            <a:r>
              <a:rPr b="1" lang="en-US">
                <a:solidFill>
                  <a:srgbClr val="000000"/>
                </a:solidFill>
              </a:rPr>
              <a:t>Grants from Philanthropic Institutions</a:t>
            </a:r>
            <a:endParaRPr b="1">
              <a:solidFill>
                <a:srgbClr val="000000"/>
              </a:solidFill>
            </a:endParaRPr>
          </a:p>
          <a:p>
            <a:pPr indent="-342900" lvl="0" marL="914400" rtl="0" algn="l">
              <a:spcBef>
                <a:spcPts val="0"/>
              </a:spcBef>
              <a:spcAft>
                <a:spcPts val="0"/>
              </a:spcAft>
              <a:buClr>
                <a:srgbClr val="000000"/>
              </a:buClr>
              <a:buSzPts val="1800"/>
              <a:buAutoNum type="arabicPeriod"/>
            </a:pPr>
            <a:r>
              <a:rPr b="1" lang="en-US">
                <a:solidFill>
                  <a:srgbClr val="000000"/>
                </a:solidFill>
              </a:rPr>
              <a:t>Health Insurance</a:t>
            </a:r>
            <a:endParaRPr b="1">
              <a:solidFill>
                <a:srgbClr val="000000"/>
              </a:solidFill>
            </a:endParaRPr>
          </a:p>
          <a:p>
            <a:pPr indent="0" lvl="0" marL="0" rtl="0" algn="l">
              <a:spcBef>
                <a:spcPts val="0"/>
              </a:spcBef>
              <a:spcAft>
                <a:spcPts val="0"/>
              </a:spcAft>
              <a:buNone/>
            </a:pPr>
            <a:r>
              <a:rPr b="1" lang="en-US">
                <a:solidFill>
                  <a:srgbClr val="000000"/>
                </a:solidFill>
              </a:rPr>
              <a:t>	</a:t>
            </a:r>
            <a:endParaRPr b="1">
              <a:solidFill>
                <a:srgbClr val="000000"/>
              </a:solidFill>
            </a:endParaRPr>
          </a:p>
          <a:p>
            <a:pPr indent="0" lvl="0" marL="0" rtl="0" algn="l">
              <a:spcBef>
                <a:spcPts val="0"/>
              </a:spcBef>
              <a:spcAft>
                <a:spcPts val="0"/>
              </a:spcAft>
              <a:buNone/>
            </a:pPr>
            <a:r>
              <a:rPr b="1" lang="en-US">
                <a:solidFill>
                  <a:srgbClr val="000000"/>
                </a:solidFill>
              </a:rPr>
              <a:t>	Use:</a:t>
            </a:r>
            <a:endParaRPr b="1">
              <a:solidFill>
                <a:srgbClr val="000000"/>
              </a:solidFill>
            </a:endParaRPr>
          </a:p>
          <a:p>
            <a:pPr indent="0" lvl="0" marL="0" rtl="0" algn="l">
              <a:spcBef>
                <a:spcPts val="0"/>
              </a:spcBef>
              <a:spcAft>
                <a:spcPts val="0"/>
              </a:spcAft>
              <a:buNone/>
            </a:pPr>
            <a:r>
              <a:rPr b="1" lang="en-US">
                <a:solidFill>
                  <a:srgbClr val="000000"/>
                </a:solidFill>
              </a:rPr>
              <a:t>	1.Driving operations cost down to increase profitability</a:t>
            </a:r>
            <a:endParaRPr b="1">
              <a:solidFill>
                <a:srgbClr val="000000"/>
              </a:solidFill>
            </a:endParaRPr>
          </a:p>
          <a:p>
            <a:pPr indent="0" lvl="0" marL="0" rtl="0" algn="l">
              <a:spcBef>
                <a:spcPts val="0"/>
              </a:spcBef>
              <a:spcAft>
                <a:spcPts val="0"/>
              </a:spcAft>
              <a:buNone/>
            </a:pPr>
            <a:r>
              <a:rPr b="1" lang="en-US">
                <a:solidFill>
                  <a:srgbClr val="000000"/>
                </a:solidFill>
              </a:rPr>
              <a:t>	2. Advertisement &amp; Marketing</a:t>
            </a:r>
            <a:endParaRPr b="1">
              <a:solidFill>
                <a:srgbClr val="000000"/>
              </a:solidFill>
            </a:endParaRPr>
          </a:p>
        </p:txBody>
      </p:sp>
      <p:sp>
        <p:nvSpPr>
          <p:cNvPr id="341" name="Google Shape;341;p31"/>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1"/>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343" name="Google Shape;343;p31"/>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-1</a:t>
            </a:r>
            <a:r>
              <a:rPr i="1" lang="en-US"/>
              <a:t>9</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344" name="Google Shape;344;p31"/>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1"/>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31"/>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347" name="Google Shape;347;p31"/>
          <p:cNvPicPr preferRelativeResize="0"/>
          <p:nvPr/>
        </p:nvPicPr>
        <p:blipFill rotWithShape="1">
          <a:blip r:embed="rId4">
            <a:alphaModFix/>
          </a:blip>
          <a:srcRect b="0" l="0" r="0" t="0"/>
          <a:stretch/>
        </p:blipFill>
        <p:spPr>
          <a:xfrm>
            <a:off x="-151450" y="3605525"/>
            <a:ext cx="2659125" cy="1880648"/>
          </a:xfrm>
          <a:prstGeom prst="rect">
            <a:avLst/>
          </a:prstGeom>
          <a:noFill/>
          <a:ln>
            <a:noFill/>
          </a:ln>
        </p:spPr>
      </p:pic>
      <p:sp>
        <p:nvSpPr>
          <p:cNvPr id="348" name="Google Shape;348;p31"/>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FINANCE PLAN</a:t>
            </a:r>
            <a:endParaRPr b="1" sz="2100"/>
          </a:p>
        </p:txBody>
      </p:sp>
      <p:pic>
        <p:nvPicPr>
          <p:cNvPr id="349" name="Google Shape;349;p31"/>
          <p:cNvPicPr preferRelativeResize="0"/>
          <p:nvPr/>
        </p:nvPicPr>
        <p:blipFill>
          <a:blip r:embed="rId5">
            <a:alphaModFix/>
          </a:blip>
          <a:stretch>
            <a:fillRect/>
          </a:stretch>
        </p:blipFill>
        <p:spPr>
          <a:xfrm>
            <a:off x="5716056" y="1152463"/>
            <a:ext cx="3116250" cy="20320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150950" y="1760293"/>
            <a:ext cx="8520600" cy="13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US" sz="4400">
                <a:solidFill>
                  <a:schemeClr val="dk1"/>
                </a:solidFill>
                <a:latin typeface="Arial Black"/>
                <a:ea typeface="Arial Black"/>
                <a:cs typeface="Arial Black"/>
                <a:sym typeface="Arial Black"/>
              </a:rPr>
              <a:t>Business Case Study</a:t>
            </a:r>
            <a:endParaRPr b="1" sz="4400">
              <a:solidFill>
                <a:schemeClr val="dk1"/>
              </a:solidFill>
              <a:latin typeface="Arial Black"/>
              <a:ea typeface="Arial Black"/>
              <a:cs typeface="Arial Black"/>
              <a:sym typeface="Arial Black"/>
            </a:endParaRPr>
          </a:p>
          <a:p>
            <a:pPr indent="0" lvl="0" marL="0" rtl="0" algn="ctr">
              <a:lnSpc>
                <a:spcPct val="100000"/>
              </a:lnSpc>
              <a:spcBef>
                <a:spcPts val="1200"/>
              </a:spcBef>
              <a:spcAft>
                <a:spcPts val="0"/>
              </a:spcAft>
              <a:buNone/>
            </a:pPr>
            <a:r>
              <a:rPr b="1" lang="en-US" sz="2200">
                <a:solidFill>
                  <a:srgbClr val="0B5394"/>
                </a:solidFill>
              </a:rPr>
              <a:t>TEAM</a:t>
            </a:r>
            <a:r>
              <a:rPr b="1" lang="en-US" sz="2200">
                <a:solidFill>
                  <a:srgbClr val="0B5394"/>
                </a:solidFill>
              </a:rPr>
              <a:t>: SKAM</a:t>
            </a:r>
            <a:endParaRPr b="1" sz="2200">
              <a:solidFill>
                <a:srgbClr val="0B5394"/>
              </a:solidFill>
            </a:endParaRPr>
          </a:p>
          <a:p>
            <a:pPr indent="0" lvl="0" marL="0" rtl="0" algn="ctr">
              <a:lnSpc>
                <a:spcPct val="100000"/>
              </a:lnSpc>
              <a:spcBef>
                <a:spcPts val="0"/>
              </a:spcBef>
              <a:spcAft>
                <a:spcPts val="0"/>
              </a:spcAft>
              <a:buNone/>
            </a:pPr>
            <a:r>
              <a:t/>
            </a:r>
            <a:endParaRPr sz="1400">
              <a:solidFill>
                <a:srgbClr val="000000"/>
              </a:solidFill>
            </a:endParaRPr>
          </a:p>
          <a:p>
            <a:pPr indent="457200" lvl="0" marL="2743200" rtl="0" algn="l">
              <a:lnSpc>
                <a:spcPct val="100000"/>
              </a:lnSpc>
              <a:spcBef>
                <a:spcPts val="0"/>
              </a:spcBef>
              <a:spcAft>
                <a:spcPts val="0"/>
              </a:spcAft>
              <a:buNone/>
            </a:pPr>
            <a:r>
              <a:rPr b="1" lang="en-US" sz="1500">
                <a:solidFill>
                  <a:srgbClr val="000000"/>
                </a:solidFill>
              </a:rPr>
              <a:t>S</a:t>
            </a:r>
            <a:r>
              <a:rPr lang="en-US" sz="1500">
                <a:solidFill>
                  <a:srgbClr val="000000"/>
                </a:solidFill>
              </a:rPr>
              <a:t>HARLENE WADHWA</a:t>
            </a:r>
            <a:endParaRPr sz="1500">
              <a:solidFill>
                <a:srgbClr val="000000"/>
              </a:solidFill>
            </a:endParaRPr>
          </a:p>
          <a:p>
            <a:pPr indent="0" lvl="0" marL="0" rtl="0" algn="ctr">
              <a:lnSpc>
                <a:spcPct val="100000"/>
              </a:lnSpc>
              <a:spcBef>
                <a:spcPts val="0"/>
              </a:spcBef>
              <a:spcAft>
                <a:spcPts val="0"/>
              </a:spcAft>
              <a:buNone/>
            </a:pPr>
            <a:r>
              <a:rPr b="1" lang="en-US" sz="1500">
                <a:solidFill>
                  <a:srgbClr val="000000"/>
                </a:solidFill>
              </a:rPr>
              <a:t>K</a:t>
            </a:r>
            <a:r>
              <a:rPr lang="en-US" sz="1500">
                <a:solidFill>
                  <a:srgbClr val="000000"/>
                </a:solidFill>
              </a:rPr>
              <a:t>RISHNNA SARRDAH</a:t>
            </a:r>
            <a:endParaRPr sz="1500">
              <a:solidFill>
                <a:srgbClr val="000000"/>
              </a:solidFill>
            </a:endParaRPr>
          </a:p>
          <a:p>
            <a:pPr indent="0" lvl="0" marL="0" rtl="0" algn="ctr">
              <a:lnSpc>
                <a:spcPct val="100000"/>
              </a:lnSpc>
              <a:spcBef>
                <a:spcPts val="0"/>
              </a:spcBef>
              <a:spcAft>
                <a:spcPts val="0"/>
              </a:spcAft>
              <a:buNone/>
            </a:pPr>
            <a:r>
              <a:rPr b="1" lang="en-US" sz="1500">
                <a:solidFill>
                  <a:srgbClr val="000000"/>
                </a:solidFill>
              </a:rPr>
              <a:t>A</a:t>
            </a:r>
            <a:r>
              <a:rPr lang="en-US" sz="1500">
                <a:solidFill>
                  <a:srgbClr val="000000"/>
                </a:solidFill>
              </a:rPr>
              <a:t>DITYA KHAIRE</a:t>
            </a:r>
            <a:endParaRPr sz="1500">
              <a:solidFill>
                <a:srgbClr val="000000"/>
              </a:solidFill>
            </a:endParaRPr>
          </a:p>
          <a:p>
            <a:pPr indent="0" lvl="0" marL="0" rtl="0" algn="ctr">
              <a:lnSpc>
                <a:spcPct val="100000"/>
              </a:lnSpc>
              <a:spcBef>
                <a:spcPts val="0"/>
              </a:spcBef>
              <a:spcAft>
                <a:spcPts val="0"/>
              </a:spcAft>
              <a:buNone/>
            </a:pPr>
            <a:r>
              <a:rPr b="1" lang="en-US" sz="1500">
                <a:solidFill>
                  <a:srgbClr val="000000"/>
                </a:solidFill>
              </a:rPr>
              <a:t>M</a:t>
            </a:r>
            <a:r>
              <a:rPr lang="en-US" sz="1500">
                <a:solidFill>
                  <a:srgbClr val="000000"/>
                </a:solidFill>
              </a:rPr>
              <a:t>AURVIN SHAH</a:t>
            </a:r>
            <a:endParaRPr sz="1500">
              <a:solidFill>
                <a:srgbClr val="000000"/>
              </a:solidFill>
            </a:endParaRPr>
          </a:p>
          <a:p>
            <a:pPr indent="0" lvl="0" marL="0" rtl="0" algn="ctr">
              <a:lnSpc>
                <a:spcPct val="100000"/>
              </a:lnSpc>
              <a:spcBef>
                <a:spcPts val="0"/>
              </a:spcBef>
              <a:spcAft>
                <a:spcPts val="0"/>
              </a:spcAft>
              <a:buNone/>
            </a:pPr>
            <a:r>
              <a:t/>
            </a:r>
            <a:endParaRPr sz="1400">
              <a:solidFill>
                <a:srgbClr val="000000"/>
              </a:solidFill>
            </a:endParaRPr>
          </a:p>
          <a:p>
            <a:pPr indent="0" lvl="0" marL="0" rtl="0" algn="ctr">
              <a:lnSpc>
                <a:spcPct val="100000"/>
              </a:lnSpc>
              <a:spcBef>
                <a:spcPts val="0"/>
              </a:spcBef>
              <a:spcAft>
                <a:spcPts val="0"/>
              </a:spcAft>
              <a:buNone/>
            </a:pPr>
            <a:r>
              <a:t/>
            </a:r>
            <a:endParaRPr sz="1400">
              <a:solidFill>
                <a:srgbClr val="000000"/>
              </a:solidFill>
            </a:endParaRPr>
          </a:p>
          <a:p>
            <a:pPr indent="0" lvl="0" marL="0" rtl="0" algn="ctr">
              <a:lnSpc>
                <a:spcPct val="115000"/>
              </a:lnSpc>
              <a:spcBef>
                <a:spcPts val="0"/>
              </a:spcBef>
              <a:spcAft>
                <a:spcPts val="1200"/>
              </a:spcAft>
              <a:buSzPts val="1800"/>
              <a:buNone/>
            </a:pPr>
            <a:r>
              <a:t/>
            </a:r>
            <a:endParaRPr b="1" sz="4400">
              <a:solidFill>
                <a:schemeClr val="dk1"/>
              </a:solidFill>
              <a:latin typeface="Arial Black"/>
              <a:ea typeface="Arial Black"/>
              <a:cs typeface="Arial Black"/>
              <a:sym typeface="Arial Black"/>
            </a:endParaRPr>
          </a:p>
        </p:txBody>
      </p:sp>
      <p:sp>
        <p:nvSpPr>
          <p:cNvPr id="63" name="Google Shape;63;p14"/>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65" name="Google Shape;65;p14"/>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-2-</a:t>
            </a:r>
            <a:endParaRPr b="0" i="1" sz="1400" u="none" cap="none" strike="noStrike">
              <a:solidFill>
                <a:srgbClr val="000000"/>
              </a:solidFill>
              <a:latin typeface="Arial"/>
              <a:ea typeface="Arial"/>
              <a:cs typeface="Arial"/>
              <a:sym typeface="Arial"/>
            </a:endParaRPr>
          </a:p>
        </p:txBody>
      </p:sp>
      <p:sp>
        <p:nvSpPr>
          <p:cNvPr id="66" name="Google Shape;66;p14"/>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69" name="Google Shape;69;p14"/>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76" name="Google Shape;76;p15"/>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-3-</a:t>
            </a:r>
            <a:endParaRPr b="0" i="1" sz="1400" u="none" cap="none" strike="noStrike">
              <a:solidFill>
                <a:srgbClr val="000000"/>
              </a:solidFill>
              <a:latin typeface="Arial"/>
              <a:ea typeface="Arial"/>
              <a:cs typeface="Arial"/>
              <a:sym typeface="Arial"/>
            </a:endParaRPr>
          </a:p>
        </p:txBody>
      </p:sp>
      <p:sp>
        <p:nvSpPr>
          <p:cNvPr id="77" name="Google Shape;77;p15"/>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15"/>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80" name="Google Shape;80;p15"/>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81" name="Google Shape;81;p15"/>
          <p:cNvSpPr txBox="1"/>
          <p:nvPr/>
        </p:nvSpPr>
        <p:spPr>
          <a:xfrm>
            <a:off x="311700" y="997875"/>
            <a:ext cx="7110000" cy="3499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US" sz="1600"/>
              <a:t>TO FIND:</a:t>
            </a:r>
            <a:endParaRPr b="1" sz="1600"/>
          </a:p>
          <a:p>
            <a:pPr indent="0" lvl="0" marL="0" rtl="0" algn="l">
              <a:spcBef>
                <a:spcPts val="0"/>
              </a:spcBef>
              <a:spcAft>
                <a:spcPts val="0"/>
              </a:spcAft>
              <a:buNone/>
            </a:pPr>
            <a:r>
              <a:rPr b="1" lang="en-US"/>
              <a:t>	</a:t>
            </a:r>
            <a:endParaRPr b="1"/>
          </a:p>
          <a:p>
            <a:pPr indent="-330200" lvl="0" marL="457200" rtl="0" algn="l">
              <a:lnSpc>
                <a:spcPct val="150000"/>
              </a:lnSpc>
              <a:spcBef>
                <a:spcPts val="0"/>
              </a:spcBef>
              <a:spcAft>
                <a:spcPts val="0"/>
              </a:spcAft>
              <a:buClr>
                <a:schemeClr val="dk2"/>
              </a:buClr>
              <a:buSzPts val="1600"/>
              <a:buFont typeface="Calibri"/>
              <a:buAutoNum type="arabicPeriod"/>
            </a:pPr>
            <a:r>
              <a:rPr b="1" lang="en-US" sz="1600">
                <a:solidFill>
                  <a:schemeClr val="dk2"/>
                </a:solidFill>
                <a:latin typeface="Calibri"/>
                <a:ea typeface="Calibri"/>
                <a:cs typeface="Calibri"/>
                <a:sym typeface="Calibri"/>
              </a:rPr>
              <a:t>Where are the best opportunities for Chem-X?</a:t>
            </a:r>
            <a:endParaRPr b="1" sz="1600">
              <a:solidFill>
                <a:schemeClr val="dk2"/>
              </a:solidFill>
            </a:endParaRPr>
          </a:p>
          <a:p>
            <a:pPr indent="-330200" lvl="0" marL="457200" rtl="0" algn="l">
              <a:lnSpc>
                <a:spcPct val="150000"/>
              </a:lnSpc>
              <a:spcBef>
                <a:spcPts val="0"/>
              </a:spcBef>
              <a:spcAft>
                <a:spcPts val="0"/>
              </a:spcAft>
              <a:buClr>
                <a:schemeClr val="dk2"/>
              </a:buClr>
              <a:buSzPts val="1600"/>
              <a:buFont typeface="Calibri"/>
              <a:buAutoNum type="arabicPeriod"/>
            </a:pPr>
            <a:r>
              <a:rPr b="1" lang="en-US" sz="1600">
                <a:solidFill>
                  <a:schemeClr val="dk2"/>
                </a:solidFill>
                <a:latin typeface="Calibri"/>
                <a:ea typeface="Calibri"/>
                <a:cs typeface="Calibri"/>
                <a:sym typeface="Calibri"/>
              </a:rPr>
              <a:t>To prepare a chart for the number of Chem-X Vaccine distribution across the top 5 states. </a:t>
            </a:r>
            <a:endParaRPr b="1" sz="1600">
              <a:solidFill>
                <a:schemeClr val="dk2"/>
              </a:solidFill>
              <a:latin typeface="Calibri"/>
              <a:ea typeface="Calibri"/>
              <a:cs typeface="Calibri"/>
              <a:sym typeface="Calibri"/>
            </a:endParaRPr>
          </a:p>
          <a:p>
            <a:pPr indent="-330200" lvl="0" marL="457200" rtl="0" algn="l">
              <a:lnSpc>
                <a:spcPct val="150000"/>
              </a:lnSpc>
              <a:spcBef>
                <a:spcPts val="0"/>
              </a:spcBef>
              <a:spcAft>
                <a:spcPts val="0"/>
              </a:spcAft>
              <a:buClr>
                <a:schemeClr val="dk2"/>
              </a:buClr>
              <a:buSzPts val="1600"/>
              <a:buFont typeface="Calibri"/>
              <a:buAutoNum type="arabicPeriod"/>
            </a:pPr>
            <a:r>
              <a:rPr b="1" lang="en-US" sz="1600">
                <a:solidFill>
                  <a:schemeClr val="dk2"/>
                </a:solidFill>
                <a:latin typeface="Calibri"/>
                <a:ea typeface="Calibri"/>
                <a:cs typeface="Calibri"/>
                <a:sym typeface="Calibri"/>
              </a:rPr>
              <a:t>The optimal pricing for the vaccine?</a:t>
            </a:r>
            <a:endParaRPr b="1" sz="1600">
              <a:solidFill>
                <a:schemeClr val="dk2"/>
              </a:solidFill>
            </a:endParaRPr>
          </a:p>
          <a:p>
            <a:pPr indent="-330200" lvl="0" marL="457200" rtl="0" algn="l">
              <a:lnSpc>
                <a:spcPct val="150000"/>
              </a:lnSpc>
              <a:spcBef>
                <a:spcPts val="0"/>
              </a:spcBef>
              <a:spcAft>
                <a:spcPts val="0"/>
              </a:spcAft>
              <a:buClr>
                <a:schemeClr val="dk2"/>
              </a:buClr>
              <a:buSzPts val="1600"/>
              <a:buFont typeface="Calibri"/>
              <a:buAutoNum type="arabicPeriod"/>
            </a:pPr>
            <a:r>
              <a:rPr b="1" lang="en-US" sz="1600">
                <a:solidFill>
                  <a:schemeClr val="dk2"/>
                </a:solidFill>
                <a:latin typeface="Calibri"/>
                <a:ea typeface="Calibri"/>
                <a:cs typeface="Calibri"/>
                <a:sym typeface="Calibri"/>
              </a:rPr>
              <a:t>The optimal marketing and finance plan ?</a:t>
            </a:r>
            <a:endParaRPr b="1" sz="1600">
              <a:solidFill>
                <a:schemeClr val="dk2"/>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800"/>
              <a:buFont typeface="Arial"/>
              <a:buNone/>
            </a:pPr>
            <a:r>
              <a:t/>
            </a:r>
            <a:endParaRPr sz="1800">
              <a:solidFill>
                <a:schemeClr val="dk2"/>
              </a:solidFill>
            </a:endParaRPr>
          </a:p>
          <a:p>
            <a:pPr indent="0" lvl="0" marL="0" rtl="0" algn="l">
              <a:spcBef>
                <a:spcPts val="1200"/>
              </a:spcBef>
              <a:spcAft>
                <a:spcPts val="0"/>
              </a:spcAft>
              <a:buNone/>
            </a:pPr>
            <a:r>
              <a:t/>
            </a:r>
            <a:endParaRPr b="1"/>
          </a:p>
          <a:p>
            <a:pPr indent="0" lvl="0" marL="457200" rtl="0" algn="l">
              <a:spcBef>
                <a:spcPts val="0"/>
              </a:spcBef>
              <a:spcAft>
                <a:spcPts val="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a:off x="1528500" y="245681"/>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5143C"/>
              </a:solidFill>
              <a:latin typeface="Arial"/>
              <a:ea typeface="Arial"/>
              <a:cs typeface="Arial"/>
              <a:sym typeface="Arial"/>
            </a:endParaRPr>
          </a:p>
        </p:txBody>
      </p:sp>
      <p:sp>
        <p:nvSpPr>
          <p:cNvPr id="88" name="Google Shape;88;p16"/>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-4-</a:t>
            </a:r>
            <a:endParaRPr b="0" i="1" sz="1400" u="none" cap="none" strike="noStrike">
              <a:solidFill>
                <a:srgbClr val="000000"/>
              </a:solidFill>
              <a:latin typeface="Arial"/>
              <a:ea typeface="Arial"/>
              <a:cs typeface="Arial"/>
              <a:sym typeface="Arial"/>
            </a:endParaRPr>
          </a:p>
        </p:txBody>
      </p:sp>
      <p:sp>
        <p:nvSpPr>
          <p:cNvPr id="89" name="Google Shape;89;p16"/>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16"/>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93" name="Google Shape;93;p16"/>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1</a:t>
            </a:r>
            <a:endParaRPr b="1" sz="2100"/>
          </a:p>
        </p:txBody>
      </p:sp>
      <p:pic>
        <p:nvPicPr>
          <p:cNvPr id="94" name="Google Shape;94;p16"/>
          <p:cNvPicPr preferRelativeResize="0"/>
          <p:nvPr/>
        </p:nvPicPr>
        <p:blipFill>
          <a:blip r:embed="rId5">
            <a:alphaModFix/>
          </a:blip>
          <a:stretch>
            <a:fillRect/>
          </a:stretch>
        </p:blipFill>
        <p:spPr>
          <a:xfrm>
            <a:off x="1980856" y="1534933"/>
            <a:ext cx="2823907" cy="1645934"/>
          </a:xfrm>
          <a:prstGeom prst="rect">
            <a:avLst/>
          </a:prstGeom>
          <a:noFill/>
          <a:ln>
            <a:noFill/>
          </a:ln>
        </p:spPr>
      </p:pic>
      <p:pic>
        <p:nvPicPr>
          <p:cNvPr id="95" name="Google Shape;95;p16"/>
          <p:cNvPicPr preferRelativeResize="0"/>
          <p:nvPr/>
        </p:nvPicPr>
        <p:blipFill>
          <a:blip r:embed="rId6">
            <a:alphaModFix/>
          </a:blip>
          <a:stretch>
            <a:fillRect/>
          </a:stretch>
        </p:blipFill>
        <p:spPr>
          <a:xfrm>
            <a:off x="311700" y="997812"/>
            <a:ext cx="5400774" cy="3147874"/>
          </a:xfrm>
          <a:prstGeom prst="rect">
            <a:avLst/>
          </a:prstGeom>
          <a:noFill/>
          <a:ln>
            <a:noFill/>
          </a:ln>
        </p:spPr>
      </p:pic>
      <p:pic>
        <p:nvPicPr>
          <p:cNvPr id="96" name="Google Shape;96;p16"/>
          <p:cNvPicPr preferRelativeResize="0"/>
          <p:nvPr/>
        </p:nvPicPr>
        <p:blipFill>
          <a:blip r:embed="rId7">
            <a:alphaModFix/>
          </a:blip>
          <a:stretch>
            <a:fillRect/>
          </a:stretch>
        </p:blipFill>
        <p:spPr>
          <a:xfrm>
            <a:off x="5766900" y="2326825"/>
            <a:ext cx="3233501" cy="1818850"/>
          </a:xfrm>
          <a:prstGeom prst="rect">
            <a:avLst/>
          </a:prstGeom>
          <a:noFill/>
          <a:ln>
            <a:noFill/>
          </a:ln>
        </p:spPr>
      </p:pic>
      <p:sp>
        <p:nvSpPr>
          <p:cNvPr id="97" name="Google Shape;97;p16"/>
          <p:cNvSpPr txBox="1"/>
          <p:nvPr/>
        </p:nvSpPr>
        <p:spPr>
          <a:xfrm>
            <a:off x="5846725" y="1125150"/>
            <a:ext cx="2985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highlight>
                  <a:srgbClr val="D5A6BD"/>
                </a:highlight>
              </a:rPr>
              <a:t>TOP 5 STATES FOR DISTRIBUTION OF CHEM-X Vaccine</a:t>
            </a:r>
            <a:endParaRPr b="1" sz="1600">
              <a:highlight>
                <a:srgbClr val="D5A6BD"/>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br>
              <a:rPr b="1" i="0" lang="en-US" sz="1800" u="none" cap="none" strike="noStrike">
                <a:solidFill>
                  <a:srgbClr val="000000"/>
                </a:solidFill>
                <a:latin typeface="Arial"/>
                <a:ea typeface="Arial"/>
                <a:cs typeface="Arial"/>
                <a:sym typeface="Arial"/>
              </a:rPr>
            </a:br>
            <a:br>
              <a:rPr b="1" i="0" lang="en-US" sz="1800" u="none" cap="none" strike="noStrike">
                <a:solidFill>
                  <a:srgbClr val="000000"/>
                </a:solidFill>
                <a:latin typeface="Arial"/>
                <a:ea typeface="Arial"/>
                <a:cs typeface="Arial"/>
                <a:sym typeface="Arial"/>
              </a:rPr>
            </a:br>
            <a:endParaRPr b="1" i="0" sz="1800" u="none" cap="none" strike="noStrike">
              <a:solidFill>
                <a:srgbClr val="05143C"/>
              </a:solidFill>
              <a:latin typeface="Arial"/>
              <a:ea typeface="Arial"/>
              <a:cs typeface="Arial"/>
              <a:sym typeface="Arial"/>
            </a:endParaRPr>
          </a:p>
        </p:txBody>
      </p:sp>
      <p:sp>
        <p:nvSpPr>
          <p:cNvPr id="104" name="Google Shape;104;p17"/>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a:t>
            </a:r>
            <a:r>
              <a:rPr i="1" lang="en-US"/>
              <a:t>5</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105" name="Google Shape;105;p17"/>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17"/>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108" name="Google Shape;108;p17"/>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109" name="Google Shape;109;p17"/>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1</a:t>
            </a:r>
            <a:endParaRPr b="1" sz="2100"/>
          </a:p>
        </p:txBody>
      </p:sp>
      <p:sp>
        <p:nvSpPr>
          <p:cNvPr id="110" name="Google Shape;110;p17"/>
          <p:cNvSpPr txBox="1"/>
          <p:nvPr/>
        </p:nvSpPr>
        <p:spPr>
          <a:xfrm>
            <a:off x="58675" y="1367100"/>
            <a:ext cx="8841300" cy="2924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SUPPLY AND DEMAND</a:t>
            </a:r>
            <a:endParaRPr b="1"/>
          </a:p>
          <a:p>
            <a:pPr indent="0" lvl="0" marL="457200" rtl="0" algn="l">
              <a:spcBef>
                <a:spcPts val="0"/>
              </a:spcBef>
              <a:spcAft>
                <a:spcPts val="0"/>
              </a:spcAft>
              <a:buNone/>
            </a:pPr>
            <a:r>
              <a:rPr lang="en-US" sz="1200"/>
              <a:t>States having a </a:t>
            </a:r>
            <a:r>
              <a:rPr b="1" lang="en-US" sz="1200">
                <a:solidFill>
                  <a:srgbClr val="0000FF"/>
                </a:solidFill>
              </a:rPr>
              <a:t>higher population</a:t>
            </a:r>
            <a:r>
              <a:rPr lang="en-US" sz="1200"/>
              <a:t> </a:t>
            </a:r>
            <a:r>
              <a:rPr lang="en-US" sz="1200">
                <a:solidFill>
                  <a:schemeClr val="dk1"/>
                </a:solidFill>
              </a:rPr>
              <a:t>plus</a:t>
            </a:r>
            <a:r>
              <a:rPr lang="en-US" sz="1200"/>
              <a:t> increased rising covid-19 cases offer themselves as a </a:t>
            </a:r>
            <a:r>
              <a:rPr b="1" lang="en-US" sz="1200">
                <a:solidFill>
                  <a:srgbClr val="0000FF"/>
                </a:solidFill>
              </a:rPr>
              <a:t>higher consumer market for vaccine distribution</a:t>
            </a:r>
            <a:r>
              <a:rPr lang="en-US" sz="1200"/>
              <a:t>. (They generate a demand and the need for suppl</a:t>
            </a:r>
            <a:r>
              <a:rPr lang="en-US" sz="1200"/>
              <a:t>y)</a:t>
            </a:r>
            <a:endParaRPr sz="1200"/>
          </a:p>
          <a:p>
            <a:pPr indent="0" lvl="0" marL="457200" rtl="0" algn="l">
              <a:spcBef>
                <a:spcPts val="0"/>
              </a:spcBef>
              <a:spcAft>
                <a:spcPts val="0"/>
              </a:spcAft>
              <a:buNone/>
            </a:pPr>
            <a:r>
              <a:t/>
            </a:r>
            <a:endParaRPr sz="1200"/>
          </a:p>
          <a:p>
            <a:pPr indent="-317500" lvl="0" marL="457200" rtl="0" algn="l">
              <a:spcBef>
                <a:spcPts val="0"/>
              </a:spcBef>
              <a:spcAft>
                <a:spcPts val="0"/>
              </a:spcAft>
              <a:buSzPts val="1400"/>
              <a:buChar char="●"/>
            </a:pPr>
            <a:r>
              <a:rPr b="1" lang="en-US"/>
              <a:t>TRANSPORTATION AND LOGISTICS</a:t>
            </a:r>
            <a:endParaRPr b="1"/>
          </a:p>
          <a:p>
            <a:pPr indent="0" lvl="0" marL="457200" rtl="0" algn="l">
              <a:spcBef>
                <a:spcPts val="0"/>
              </a:spcBef>
              <a:spcAft>
                <a:spcPts val="0"/>
              </a:spcAft>
              <a:buNone/>
            </a:pPr>
            <a:r>
              <a:rPr lang="en-US" sz="1200"/>
              <a:t>The States must be related in such a way that the distance amongst them is optimal and the costs for </a:t>
            </a:r>
            <a:r>
              <a:rPr b="1" lang="en-US" sz="1200">
                <a:solidFill>
                  <a:srgbClr val="0000FF"/>
                </a:solidFill>
              </a:rPr>
              <a:t>transportation is minimal</a:t>
            </a:r>
            <a:r>
              <a:rPr lang="en-US" sz="1200"/>
              <a:t>. This will in turn contribute to reduced operational costs</a:t>
            </a:r>
            <a:r>
              <a:rPr lang="en-US" sz="1200"/>
              <a:t>.</a:t>
            </a:r>
            <a:endParaRPr sz="1200"/>
          </a:p>
          <a:p>
            <a:pPr indent="0" lvl="0" marL="457200" rtl="0" algn="l">
              <a:spcBef>
                <a:spcPts val="0"/>
              </a:spcBef>
              <a:spcAft>
                <a:spcPts val="0"/>
              </a:spcAft>
              <a:buNone/>
            </a:pPr>
            <a:r>
              <a:rPr lang="en-US" sz="1200"/>
              <a:t>With the presence of a high number of hospitals we can use intra state routes between hospitals making it </a:t>
            </a:r>
            <a:r>
              <a:rPr b="1" lang="en-US" sz="1200">
                <a:solidFill>
                  <a:srgbClr val="0000FF"/>
                </a:solidFill>
              </a:rPr>
              <a:t>easier and more profitable and productive.</a:t>
            </a:r>
            <a:endParaRPr b="1" sz="1200">
              <a:solidFill>
                <a:srgbClr val="0000FF"/>
              </a:solidFill>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SECURITY AND DISTRIBUTION</a:t>
            </a:r>
            <a:endParaRPr b="1"/>
          </a:p>
          <a:p>
            <a:pPr indent="0" lvl="0" marL="457200" rtl="0" algn="l">
              <a:spcBef>
                <a:spcPts val="0"/>
              </a:spcBef>
              <a:spcAft>
                <a:spcPts val="0"/>
              </a:spcAft>
              <a:buNone/>
            </a:pPr>
            <a:r>
              <a:rPr lang="en-US"/>
              <a:t> </a:t>
            </a:r>
            <a:r>
              <a:rPr lang="en-US" sz="1200"/>
              <a:t>It is crucial to focus on reducing Operational costs, Chem-X can use technologies such as</a:t>
            </a:r>
            <a:r>
              <a:rPr b="1" lang="en-US" sz="1200">
                <a:solidFill>
                  <a:srgbClr val="0000FF"/>
                </a:solidFill>
              </a:rPr>
              <a:t> Blockchain</a:t>
            </a:r>
            <a:r>
              <a:rPr lang="en-US" sz="1200"/>
              <a:t> to make sure that the vaccines are monitored from the place of production to the area of distribution. It offers increased </a:t>
            </a:r>
            <a:r>
              <a:rPr b="1" lang="en-US" sz="1200">
                <a:solidFill>
                  <a:srgbClr val="0000FF"/>
                </a:solidFill>
              </a:rPr>
              <a:t>efficiency</a:t>
            </a:r>
            <a:r>
              <a:rPr b="1" lang="en-US" sz="1200">
                <a:solidFill>
                  <a:srgbClr val="0000FF"/>
                </a:solidFill>
              </a:rPr>
              <a:t> by </a:t>
            </a:r>
            <a:r>
              <a:rPr b="1" lang="en-US" sz="1200">
                <a:solidFill>
                  <a:srgbClr val="0000FF"/>
                </a:solidFill>
              </a:rPr>
              <a:t>transferring</a:t>
            </a:r>
            <a:r>
              <a:rPr b="1" lang="en-US" sz="1200">
                <a:solidFill>
                  <a:srgbClr val="0000FF"/>
                </a:solidFill>
              </a:rPr>
              <a:t> transactions online and increasing </a:t>
            </a:r>
            <a:r>
              <a:rPr b="1" lang="en-US" sz="1200">
                <a:solidFill>
                  <a:srgbClr val="0000FF"/>
                </a:solidFill>
              </a:rPr>
              <a:t>transparency</a:t>
            </a:r>
            <a:r>
              <a:rPr lang="en-US" sz="1200"/>
              <a:t>, therefore </a:t>
            </a:r>
            <a:r>
              <a:rPr b="1" lang="en-US" sz="1200">
                <a:solidFill>
                  <a:srgbClr val="0000FF"/>
                </a:solidFill>
              </a:rPr>
              <a:t>decreasing the chances of fraud.</a:t>
            </a:r>
            <a:endParaRPr b="1" sz="1200">
              <a:solidFill>
                <a:srgbClr val="0000FF"/>
              </a:solidFill>
            </a:endParaRPr>
          </a:p>
        </p:txBody>
      </p:sp>
      <p:sp>
        <p:nvSpPr>
          <p:cNvPr id="111" name="Google Shape;111;p17"/>
          <p:cNvSpPr txBox="1"/>
          <p:nvPr/>
        </p:nvSpPr>
        <p:spPr>
          <a:xfrm>
            <a:off x="554850" y="851288"/>
            <a:ext cx="80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STRATEGY TO TARGET 5 STATES FOR OPTIMAL DISTRIBUTION AND INCREASED REVENUE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118" name="Google Shape;118;p18"/>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a:t>
            </a:r>
            <a:r>
              <a:rPr i="1" lang="en-US"/>
              <a:t>6</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119" name="Google Shape;119;p18"/>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18"/>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122" name="Google Shape;122;p18"/>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pic>
        <p:nvPicPr>
          <p:cNvPr id="123" name="Google Shape;123;p18"/>
          <p:cNvPicPr preferRelativeResize="0"/>
          <p:nvPr/>
        </p:nvPicPr>
        <p:blipFill>
          <a:blip r:embed="rId5">
            <a:alphaModFix/>
          </a:blip>
          <a:stretch>
            <a:fillRect/>
          </a:stretch>
        </p:blipFill>
        <p:spPr>
          <a:xfrm>
            <a:off x="2276113" y="1039000"/>
            <a:ext cx="3951125" cy="2199625"/>
          </a:xfrm>
          <a:prstGeom prst="rect">
            <a:avLst/>
          </a:prstGeom>
          <a:noFill/>
          <a:ln>
            <a:noFill/>
          </a:ln>
        </p:spPr>
      </p:pic>
      <p:sp>
        <p:nvSpPr>
          <p:cNvPr id="124" name="Google Shape;124;p18"/>
          <p:cNvSpPr txBox="1"/>
          <p:nvPr/>
        </p:nvSpPr>
        <p:spPr>
          <a:xfrm>
            <a:off x="1080125" y="755763"/>
            <a:ext cx="6801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5143C"/>
                </a:solidFill>
              </a:rPr>
              <a:t>MAHARASHTRA </a:t>
            </a:r>
            <a:endParaRPr b="1" sz="1700">
              <a:solidFill>
                <a:srgbClr val="05143C"/>
              </a:solidFill>
            </a:endParaRPr>
          </a:p>
        </p:txBody>
      </p:sp>
      <p:sp>
        <p:nvSpPr>
          <p:cNvPr id="125" name="Google Shape;125;p18"/>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1</a:t>
            </a:r>
            <a:endParaRPr b="1" sz="2100"/>
          </a:p>
        </p:txBody>
      </p:sp>
      <p:sp>
        <p:nvSpPr>
          <p:cNvPr id="126" name="Google Shape;126;p18"/>
          <p:cNvSpPr txBox="1"/>
          <p:nvPr/>
        </p:nvSpPr>
        <p:spPr>
          <a:xfrm>
            <a:off x="43950" y="1039000"/>
            <a:ext cx="29844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Maharashtra accounts for </a:t>
            </a:r>
            <a:r>
              <a:rPr b="1" lang="en-US">
                <a:solidFill>
                  <a:srgbClr val="0000FF"/>
                </a:solidFill>
              </a:rPr>
              <a:t>9.07%</a:t>
            </a:r>
            <a:r>
              <a:rPr lang="en-US"/>
              <a:t> of the population in India.</a:t>
            </a:r>
            <a:endParaRPr/>
          </a:p>
          <a:p>
            <a:pPr indent="0" lvl="0" marL="0" rtl="0" algn="ctr">
              <a:spcBef>
                <a:spcPts val="0"/>
              </a:spcBef>
              <a:spcAft>
                <a:spcPts val="0"/>
              </a:spcAft>
              <a:buNone/>
            </a:pPr>
            <a:r>
              <a:rPr lang="en-US"/>
              <a:t>Since it lies in the center of the selected 5 states, we can assume it to be the </a:t>
            </a:r>
            <a:r>
              <a:rPr b="1" lang="en-US">
                <a:solidFill>
                  <a:srgbClr val="0000FF"/>
                </a:solidFill>
              </a:rPr>
              <a:t>manufacturing center</a:t>
            </a:r>
            <a:r>
              <a:rPr lang="en-US"/>
              <a:t> for the Chem-X vaccine due to its </a:t>
            </a:r>
            <a:r>
              <a:rPr b="1" lang="en-US">
                <a:solidFill>
                  <a:srgbClr val="0000FF"/>
                </a:solidFill>
              </a:rPr>
              <a:t>geographical reach</a:t>
            </a:r>
            <a:r>
              <a:rPr lang="en-US"/>
              <a:t>.</a:t>
            </a:r>
            <a:endParaRPr/>
          </a:p>
        </p:txBody>
      </p:sp>
      <p:sp>
        <p:nvSpPr>
          <p:cNvPr id="127" name="Google Shape;127;p18"/>
          <p:cNvSpPr txBox="1"/>
          <p:nvPr/>
        </p:nvSpPr>
        <p:spPr>
          <a:xfrm>
            <a:off x="87900" y="2732200"/>
            <a:ext cx="2984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The city of Mumbai has access to multiple ports and harbours, hence the import of raw materials for production vaccine will be </a:t>
            </a:r>
            <a:r>
              <a:rPr lang="en-US"/>
              <a:t>cheaper</a:t>
            </a:r>
            <a:r>
              <a:rPr lang="en-US"/>
              <a:t> and will hence account for </a:t>
            </a:r>
            <a:r>
              <a:rPr b="1" lang="en-US">
                <a:solidFill>
                  <a:srgbClr val="0000FF"/>
                </a:solidFill>
              </a:rPr>
              <a:t>reduction in operational cost.</a:t>
            </a:r>
            <a:endParaRPr b="1">
              <a:solidFill>
                <a:srgbClr val="0000FF"/>
              </a:solidFill>
            </a:endParaRPr>
          </a:p>
        </p:txBody>
      </p:sp>
      <p:sp>
        <p:nvSpPr>
          <p:cNvPr id="128" name="Google Shape;128;p18"/>
          <p:cNvSpPr txBox="1"/>
          <p:nvPr/>
        </p:nvSpPr>
        <p:spPr>
          <a:xfrm>
            <a:off x="5882725" y="983225"/>
            <a:ext cx="3318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Considering </a:t>
            </a:r>
            <a:r>
              <a:rPr lang="en-US"/>
              <a:t>Maharashtra to be the center of operations, the logistics prove to be more efficient as the result of </a:t>
            </a:r>
            <a:r>
              <a:rPr b="1" lang="en-US">
                <a:solidFill>
                  <a:srgbClr val="0000FF"/>
                </a:solidFill>
              </a:rPr>
              <a:t>cheap and easily available labour</a:t>
            </a:r>
            <a:r>
              <a:rPr lang="en-US"/>
              <a:t> due to the high population of the state </a:t>
            </a:r>
            <a:r>
              <a:rPr b="1" lang="en-US">
                <a:solidFill>
                  <a:srgbClr val="0000FF"/>
                </a:solidFill>
              </a:rPr>
              <a:t>(12.62 crore)</a:t>
            </a:r>
            <a:r>
              <a:rPr lang="en-US"/>
              <a:t>.</a:t>
            </a:r>
            <a:endParaRPr b="1">
              <a:solidFill>
                <a:srgbClr val="0000FF"/>
              </a:solidFill>
            </a:endParaRPr>
          </a:p>
        </p:txBody>
      </p:sp>
      <p:sp>
        <p:nvSpPr>
          <p:cNvPr id="129" name="Google Shape;129;p18"/>
          <p:cNvSpPr txBox="1"/>
          <p:nvPr/>
        </p:nvSpPr>
        <p:spPr>
          <a:xfrm>
            <a:off x="6179125" y="2460725"/>
            <a:ext cx="27255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Due to the high and rising number of </a:t>
            </a:r>
            <a:r>
              <a:rPr lang="en-US"/>
              <a:t>coronavirus</a:t>
            </a:r>
            <a:r>
              <a:rPr lang="en-US"/>
              <a:t> cases, a </a:t>
            </a:r>
            <a:r>
              <a:rPr b="1" lang="en-US">
                <a:solidFill>
                  <a:srgbClr val="0000FF"/>
                </a:solidFill>
              </a:rPr>
              <a:t>high demand</a:t>
            </a:r>
            <a:r>
              <a:rPr lang="en-US"/>
              <a:t> is created, hence a </a:t>
            </a:r>
            <a:r>
              <a:rPr b="1" lang="en-US">
                <a:solidFill>
                  <a:srgbClr val="0000FF"/>
                </a:solidFill>
              </a:rPr>
              <a:t>high supply</a:t>
            </a:r>
            <a:r>
              <a:rPr lang="en-US"/>
              <a:t> is required which in turn </a:t>
            </a:r>
            <a:r>
              <a:rPr b="1" lang="en-US">
                <a:solidFill>
                  <a:srgbClr val="0000FF"/>
                </a:solidFill>
              </a:rPr>
              <a:t>increases the market share of Chem-X</a:t>
            </a:r>
            <a:r>
              <a:rPr lang="en-US"/>
              <a:t> and its revenue simultaneously</a:t>
            </a:r>
            <a:endParaRPr b="1">
              <a:solidFill>
                <a:srgbClr val="0000FF"/>
              </a:solidFill>
            </a:endParaRPr>
          </a:p>
        </p:txBody>
      </p:sp>
      <p:sp>
        <p:nvSpPr>
          <p:cNvPr id="130" name="Google Shape;130;p18"/>
          <p:cNvSpPr txBox="1"/>
          <p:nvPr/>
        </p:nvSpPr>
        <p:spPr>
          <a:xfrm>
            <a:off x="4178975" y="2290273"/>
            <a:ext cx="212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highlight>
                  <a:srgbClr val="D5A6BD"/>
                </a:highlight>
              </a:rPr>
              <a:t>NO. OF HOSPITALS IN </a:t>
            </a:r>
            <a:endParaRPr b="1" sz="900">
              <a:highlight>
                <a:srgbClr val="D5A6BD"/>
              </a:highlight>
            </a:endParaRPr>
          </a:p>
          <a:p>
            <a:pPr indent="0" lvl="0" marL="0" rtl="0" algn="ctr">
              <a:spcBef>
                <a:spcPts val="0"/>
              </a:spcBef>
              <a:spcAft>
                <a:spcPts val="0"/>
              </a:spcAft>
              <a:buNone/>
            </a:pPr>
            <a:r>
              <a:rPr b="1" lang="en-US" sz="900">
                <a:highlight>
                  <a:srgbClr val="D5A6BD"/>
                </a:highlight>
              </a:rPr>
              <a:t>PUBLIC SECTOR</a:t>
            </a:r>
            <a:endParaRPr b="1" sz="900">
              <a:highlight>
                <a:srgbClr val="D5A6BD"/>
              </a:highlight>
            </a:endParaRPr>
          </a:p>
          <a:p>
            <a:pPr indent="0" lvl="0" marL="0" rtl="0" algn="ctr">
              <a:spcBef>
                <a:spcPts val="0"/>
              </a:spcBef>
              <a:spcAft>
                <a:spcPts val="0"/>
              </a:spcAft>
              <a:buNone/>
            </a:pPr>
            <a:r>
              <a:rPr b="1" lang="en-US" sz="900">
                <a:highlight>
                  <a:srgbClr val="D5A6BD"/>
                </a:highlight>
              </a:rPr>
              <a:t>711</a:t>
            </a:r>
            <a:endParaRPr b="1" sz="900">
              <a:highlight>
                <a:srgbClr val="D5A6BD"/>
              </a:highlight>
            </a:endParaRPr>
          </a:p>
          <a:p>
            <a:pPr indent="0" lvl="0" marL="0" rtl="0" algn="ctr">
              <a:spcBef>
                <a:spcPts val="0"/>
              </a:spcBef>
              <a:spcAft>
                <a:spcPts val="0"/>
              </a:spcAft>
              <a:buNone/>
            </a:pPr>
            <a:r>
              <a:rPr b="1" lang="en-US" sz="900">
                <a:highlight>
                  <a:srgbClr val="D5A6BD"/>
                </a:highlight>
              </a:rPr>
              <a:t>NO. OF HOSPITALS IN</a:t>
            </a:r>
            <a:endParaRPr b="1" sz="900">
              <a:highlight>
                <a:srgbClr val="D5A6BD"/>
              </a:highlight>
            </a:endParaRPr>
          </a:p>
          <a:p>
            <a:pPr indent="0" lvl="0" marL="0" rtl="0" algn="ctr">
              <a:spcBef>
                <a:spcPts val="0"/>
              </a:spcBef>
              <a:spcAft>
                <a:spcPts val="0"/>
              </a:spcAft>
              <a:buNone/>
            </a:pPr>
            <a:r>
              <a:rPr b="1" lang="en-US" sz="900">
                <a:highlight>
                  <a:srgbClr val="D5A6BD"/>
                </a:highlight>
              </a:rPr>
              <a:t> PRIVATE SECTOR</a:t>
            </a:r>
            <a:endParaRPr b="1" sz="900">
              <a:highlight>
                <a:srgbClr val="D5A6BD"/>
              </a:highlight>
            </a:endParaRPr>
          </a:p>
          <a:p>
            <a:pPr indent="0" lvl="0" marL="0" rtl="0" algn="ctr">
              <a:spcBef>
                <a:spcPts val="0"/>
              </a:spcBef>
              <a:spcAft>
                <a:spcPts val="0"/>
              </a:spcAft>
              <a:buNone/>
            </a:pPr>
            <a:r>
              <a:rPr b="1" lang="en-US" sz="900">
                <a:highlight>
                  <a:srgbClr val="D5A6BD"/>
                </a:highlight>
              </a:rPr>
              <a:t>2,492 </a:t>
            </a:r>
            <a:endParaRPr b="1" sz="900">
              <a:highlight>
                <a:srgbClr val="D5A6BD"/>
              </a:highlight>
            </a:endParaRPr>
          </a:p>
        </p:txBody>
      </p:sp>
      <p:sp>
        <p:nvSpPr>
          <p:cNvPr id="131" name="Google Shape;131;p18"/>
          <p:cNvSpPr txBox="1"/>
          <p:nvPr/>
        </p:nvSpPr>
        <p:spPr>
          <a:xfrm>
            <a:off x="3110863" y="3188700"/>
            <a:ext cx="3029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Pune is the IT hub of M</a:t>
            </a:r>
            <a:r>
              <a:rPr lang="en-US"/>
              <a:t>aharashtra</a:t>
            </a:r>
            <a:r>
              <a:rPr lang="en-US"/>
              <a:t> and can ensure </a:t>
            </a:r>
            <a:r>
              <a:rPr b="1" lang="en-US">
                <a:solidFill>
                  <a:srgbClr val="0000FF"/>
                </a:solidFill>
              </a:rPr>
              <a:t>secure transportation and easy supply chain management through IOT and Blockchain.</a:t>
            </a:r>
            <a:endParaRPr b="1">
              <a:solidFill>
                <a:srgbClr val="0000FF"/>
              </a:solidFill>
            </a:endParaRPr>
          </a:p>
          <a:p>
            <a:pPr indent="0" lvl="0" marL="0" rtl="0" algn="ctr">
              <a:spcBef>
                <a:spcPts val="0"/>
              </a:spcBef>
              <a:spcAft>
                <a:spcPts val="0"/>
              </a:spcAft>
              <a:buNone/>
            </a:pPr>
            <a:r>
              <a:rPr lang="en-US"/>
              <a:t>(Use of technology reduces operational cost)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138" name="Google Shape;138;p19"/>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-7-</a:t>
            </a:r>
            <a:endParaRPr b="0" i="1" sz="1400" u="none" cap="none" strike="noStrike">
              <a:solidFill>
                <a:srgbClr val="000000"/>
              </a:solidFill>
              <a:latin typeface="Arial"/>
              <a:ea typeface="Arial"/>
              <a:cs typeface="Arial"/>
              <a:sym typeface="Arial"/>
            </a:endParaRPr>
          </a:p>
        </p:txBody>
      </p:sp>
      <p:sp>
        <p:nvSpPr>
          <p:cNvPr id="139" name="Google Shape;139;p19"/>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19"/>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142" name="Google Shape;142;p19"/>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143" name="Google Shape;143;p19"/>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1</a:t>
            </a:r>
            <a:endParaRPr b="1" sz="2100"/>
          </a:p>
        </p:txBody>
      </p:sp>
      <p:pic>
        <p:nvPicPr>
          <p:cNvPr id="144" name="Google Shape;144;p19"/>
          <p:cNvPicPr preferRelativeResize="0"/>
          <p:nvPr/>
        </p:nvPicPr>
        <p:blipFill>
          <a:blip r:embed="rId5">
            <a:alphaModFix/>
          </a:blip>
          <a:stretch>
            <a:fillRect/>
          </a:stretch>
        </p:blipFill>
        <p:spPr>
          <a:xfrm>
            <a:off x="3279700" y="716450"/>
            <a:ext cx="2231624" cy="2231624"/>
          </a:xfrm>
          <a:prstGeom prst="rect">
            <a:avLst/>
          </a:prstGeom>
          <a:noFill/>
          <a:ln>
            <a:noFill/>
          </a:ln>
        </p:spPr>
      </p:pic>
      <p:sp>
        <p:nvSpPr>
          <p:cNvPr id="145" name="Google Shape;145;p19"/>
          <p:cNvSpPr txBox="1"/>
          <p:nvPr/>
        </p:nvSpPr>
        <p:spPr>
          <a:xfrm>
            <a:off x="-1864500" y="900313"/>
            <a:ext cx="680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5143C"/>
                </a:solidFill>
              </a:rPr>
              <a:t>UTTAR PRADESH</a:t>
            </a:r>
            <a:endParaRPr b="1" sz="2000">
              <a:solidFill>
                <a:srgbClr val="05143C"/>
              </a:solidFill>
            </a:endParaRPr>
          </a:p>
        </p:txBody>
      </p:sp>
      <p:sp>
        <p:nvSpPr>
          <p:cNvPr id="146" name="Google Shape;146;p19"/>
          <p:cNvSpPr txBox="1"/>
          <p:nvPr/>
        </p:nvSpPr>
        <p:spPr>
          <a:xfrm>
            <a:off x="2267200" y="3790023"/>
            <a:ext cx="212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highlight>
                  <a:srgbClr val="D5A6BD"/>
                </a:highlight>
              </a:rPr>
              <a:t>NO. OF HOSPITALS IN </a:t>
            </a:r>
            <a:endParaRPr b="1" sz="900">
              <a:highlight>
                <a:srgbClr val="D5A6BD"/>
              </a:highlight>
            </a:endParaRPr>
          </a:p>
          <a:p>
            <a:pPr indent="0" lvl="0" marL="0" rtl="0" algn="ctr">
              <a:spcBef>
                <a:spcPts val="0"/>
              </a:spcBef>
              <a:spcAft>
                <a:spcPts val="0"/>
              </a:spcAft>
              <a:buNone/>
            </a:pPr>
            <a:r>
              <a:rPr b="1" lang="en-US" sz="900">
                <a:highlight>
                  <a:srgbClr val="D5A6BD"/>
                </a:highlight>
              </a:rPr>
              <a:t>PUBLIC SECTOR</a:t>
            </a:r>
            <a:endParaRPr b="1" sz="900">
              <a:highlight>
                <a:srgbClr val="D5A6BD"/>
              </a:highlight>
            </a:endParaRPr>
          </a:p>
          <a:p>
            <a:pPr indent="0" lvl="0" marL="0" rtl="0" algn="ctr">
              <a:spcBef>
                <a:spcPts val="0"/>
              </a:spcBef>
              <a:spcAft>
                <a:spcPts val="0"/>
              </a:spcAft>
              <a:buNone/>
            </a:pPr>
            <a:r>
              <a:rPr b="1" lang="en-US" sz="900">
                <a:highlight>
                  <a:srgbClr val="D5A6BD"/>
                </a:highlight>
              </a:rPr>
              <a:t>4,635</a:t>
            </a:r>
            <a:endParaRPr b="1" sz="900">
              <a:highlight>
                <a:srgbClr val="D5A6BD"/>
              </a:highlight>
            </a:endParaRPr>
          </a:p>
          <a:p>
            <a:pPr indent="0" lvl="0" marL="0" rtl="0" algn="ctr">
              <a:spcBef>
                <a:spcPts val="0"/>
              </a:spcBef>
              <a:spcAft>
                <a:spcPts val="0"/>
              </a:spcAft>
              <a:buNone/>
            </a:pPr>
            <a:r>
              <a:rPr b="1" lang="en-US" sz="900">
                <a:highlight>
                  <a:srgbClr val="D5A6BD"/>
                </a:highlight>
              </a:rPr>
              <a:t>NO. OF HOSPITALS IN</a:t>
            </a:r>
            <a:endParaRPr b="1" sz="900">
              <a:highlight>
                <a:srgbClr val="D5A6BD"/>
              </a:highlight>
            </a:endParaRPr>
          </a:p>
          <a:p>
            <a:pPr indent="0" lvl="0" marL="0" rtl="0" algn="ctr">
              <a:spcBef>
                <a:spcPts val="0"/>
              </a:spcBef>
              <a:spcAft>
                <a:spcPts val="0"/>
              </a:spcAft>
              <a:buNone/>
            </a:pPr>
            <a:r>
              <a:rPr b="1" lang="en-US" sz="900">
                <a:highlight>
                  <a:srgbClr val="D5A6BD"/>
                </a:highlight>
              </a:rPr>
              <a:t> PRIVATE SECTOR</a:t>
            </a:r>
            <a:endParaRPr b="1" sz="900">
              <a:highlight>
                <a:srgbClr val="D5A6BD"/>
              </a:highlight>
            </a:endParaRPr>
          </a:p>
          <a:p>
            <a:pPr indent="0" lvl="0" marL="0" rtl="0" algn="ctr">
              <a:spcBef>
                <a:spcPts val="0"/>
              </a:spcBef>
              <a:spcAft>
                <a:spcPts val="0"/>
              </a:spcAft>
              <a:buNone/>
            </a:pPr>
            <a:r>
              <a:rPr b="1" lang="en-US" sz="900">
                <a:highlight>
                  <a:srgbClr val="D5A6BD"/>
                </a:highlight>
              </a:rPr>
              <a:t>12,468 </a:t>
            </a:r>
            <a:endParaRPr b="1" sz="900">
              <a:highlight>
                <a:srgbClr val="D5A6BD"/>
              </a:highlight>
            </a:endParaRPr>
          </a:p>
        </p:txBody>
      </p:sp>
      <p:sp>
        <p:nvSpPr>
          <p:cNvPr id="147" name="Google Shape;147;p19"/>
          <p:cNvSpPr txBox="1"/>
          <p:nvPr/>
        </p:nvSpPr>
        <p:spPr>
          <a:xfrm>
            <a:off x="73300" y="1385100"/>
            <a:ext cx="320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Uttar Pradesh accounts for the largest state population in India at </a:t>
            </a:r>
            <a:r>
              <a:rPr b="1" lang="en-US">
                <a:solidFill>
                  <a:srgbClr val="0000FF"/>
                </a:solidFill>
              </a:rPr>
              <a:t>16.65%</a:t>
            </a:r>
            <a:r>
              <a:rPr lang="en-US"/>
              <a:t>.</a:t>
            </a:r>
            <a:endParaRPr/>
          </a:p>
          <a:p>
            <a:pPr indent="0" lvl="0" marL="0" rtl="0" algn="l">
              <a:spcBef>
                <a:spcPts val="0"/>
              </a:spcBef>
              <a:spcAft>
                <a:spcPts val="0"/>
              </a:spcAft>
              <a:buNone/>
            </a:pPr>
            <a:r>
              <a:t/>
            </a:r>
            <a:endParaRPr/>
          </a:p>
        </p:txBody>
      </p:sp>
      <p:sp>
        <p:nvSpPr>
          <p:cNvPr id="148" name="Google Shape;148;p19"/>
          <p:cNvSpPr txBox="1"/>
          <p:nvPr/>
        </p:nvSpPr>
        <p:spPr>
          <a:xfrm>
            <a:off x="73300" y="2012713"/>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They are also home to the highest number of hospitals in both the private and public sector this translates to an immediate need for the vaccine, due to the states </a:t>
            </a:r>
            <a:r>
              <a:rPr b="1" lang="en-US">
                <a:solidFill>
                  <a:srgbClr val="0000FF"/>
                </a:solidFill>
              </a:rPr>
              <a:t>high requirement</a:t>
            </a:r>
            <a:r>
              <a:rPr lang="en-US">
                <a:solidFill>
                  <a:schemeClr val="dk1"/>
                </a:solidFill>
              </a:rPr>
              <a:t>, the increased demand will need a </a:t>
            </a:r>
            <a:r>
              <a:rPr b="1" lang="en-US">
                <a:solidFill>
                  <a:srgbClr val="0000FF"/>
                </a:solidFill>
              </a:rPr>
              <a:t>larger rate of supply</a:t>
            </a:r>
            <a:r>
              <a:rPr lang="en-US">
                <a:solidFill>
                  <a:schemeClr val="dk1"/>
                </a:solidFill>
              </a:rPr>
              <a:t>, resulting in profits.</a:t>
            </a:r>
            <a:endParaRPr>
              <a:solidFill>
                <a:schemeClr val="dk1"/>
              </a:solidFill>
            </a:endParaRPr>
          </a:p>
        </p:txBody>
      </p:sp>
      <p:pic>
        <p:nvPicPr>
          <p:cNvPr id="149" name="Google Shape;149;p19"/>
          <p:cNvPicPr preferRelativeResize="0"/>
          <p:nvPr/>
        </p:nvPicPr>
        <p:blipFill>
          <a:blip r:embed="rId6">
            <a:alphaModFix/>
          </a:blip>
          <a:stretch>
            <a:fillRect/>
          </a:stretch>
        </p:blipFill>
        <p:spPr>
          <a:xfrm>
            <a:off x="2591625" y="2571762"/>
            <a:ext cx="4669700" cy="2334875"/>
          </a:xfrm>
          <a:prstGeom prst="rect">
            <a:avLst/>
          </a:prstGeom>
          <a:noFill/>
          <a:ln>
            <a:noFill/>
          </a:ln>
        </p:spPr>
      </p:pic>
      <p:sp>
        <p:nvSpPr>
          <p:cNvPr id="150" name="Google Shape;150;p19"/>
          <p:cNvSpPr txBox="1"/>
          <p:nvPr/>
        </p:nvSpPr>
        <p:spPr>
          <a:xfrm>
            <a:off x="3585100" y="892488"/>
            <a:ext cx="680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5143C"/>
                </a:solidFill>
              </a:rPr>
              <a:t>RAJASTHAN</a:t>
            </a:r>
            <a:endParaRPr b="1" sz="2000">
              <a:solidFill>
                <a:srgbClr val="05143C"/>
              </a:solidFill>
            </a:endParaRPr>
          </a:p>
        </p:txBody>
      </p:sp>
      <p:sp>
        <p:nvSpPr>
          <p:cNvPr id="151" name="Google Shape;151;p19"/>
          <p:cNvSpPr txBox="1"/>
          <p:nvPr/>
        </p:nvSpPr>
        <p:spPr>
          <a:xfrm>
            <a:off x="5832225" y="3524738"/>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highlight>
                  <a:srgbClr val="D5A6BD"/>
                </a:highlight>
              </a:rPr>
              <a:t>NO. OF HOSPITALS IN PUBLIC SECTOR</a:t>
            </a:r>
            <a:endParaRPr b="1" sz="900">
              <a:highlight>
                <a:srgbClr val="D5A6BD"/>
              </a:highlight>
            </a:endParaRPr>
          </a:p>
          <a:p>
            <a:pPr indent="0" lvl="0" marL="0" rtl="0" algn="ctr">
              <a:spcBef>
                <a:spcPts val="0"/>
              </a:spcBef>
              <a:spcAft>
                <a:spcPts val="0"/>
              </a:spcAft>
              <a:buNone/>
            </a:pPr>
            <a:r>
              <a:rPr b="1" lang="en-US" sz="900">
                <a:highlight>
                  <a:srgbClr val="D5A6BD"/>
                </a:highlight>
              </a:rPr>
              <a:t>2,850</a:t>
            </a:r>
            <a:endParaRPr b="1" sz="900">
              <a:highlight>
                <a:srgbClr val="D5A6BD"/>
              </a:highlight>
            </a:endParaRPr>
          </a:p>
          <a:p>
            <a:pPr indent="0" lvl="0" marL="0" rtl="0" algn="ctr">
              <a:spcBef>
                <a:spcPts val="0"/>
              </a:spcBef>
              <a:spcAft>
                <a:spcPts val="0"/>
              </a:spcAft>
              <a:buNone/>
            </a:pPr>
            <a:r>
              <a:rPr b="1" lang="en-US" sz="900">
                <a:highlight>
                  <a:srgbClr val="D5A6BD"/>
                </a:highlight>
              </a:rPr>
              <a:t>NO. OF HOSPITALS IN PRIVATE SECTOR</a:t>
            </a:r>
            <a:endParaRPr b="1" sz="900">
              <a:highlight>
                <a:srgbClr val="D5A6BD"/>
              </a:highlight>
            </a:endParaRPr>
          </a:p>
          <a:p>
            <a:pPr indent="0" lvl="0" marL="0" rtl="0" algn="ctr">
              <a:spcBef>
                <a:spcPts val="0"/>
              </a:spcBef>
              <a:spcAft>
                <a:spcPts val="0"/>
              </a:spcAft>
              <a:buNone/>
            </a:pPr>
            <a:r>
              <a:rPr b="1" lang="en-US" sz="900">
                <a:highlight>
                  <a:srgbClr val="D5A6BD"/>
                </a:highlight>
              </a:rPr>
              <a:t>2,794 </a:t>
            </a:r>
            <a:endParaRPr b="1" sz="900">
              <a:highlight>
                <a:srgbClr val="D5A6BD"/>
              </a:highlight>
            </a:endParaRPr>
          </a:p>
        </p:txBody>
      </p:sp>
      <p:sp>
        <p:nvSpPr>
          <p:cNvPr id="152" name="Google Shape;152;p19"/>
          <p:cNvSpPr txBox="1"/>
          <p:nvPr/>
        </p:nvSpPr>
        <p:spPr>
          <a:xfrm>
            <a:off x="5464575" y="1213275"/>
            <a:ext cx="32064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Rajasthan </a:t>
            </a:r>
            <a:r>
              <a:rPr lang="en-US"/>
              <a:t>accounts for the largest state population in India at </a:t>
            </a:r>
            <a:r>
              <a:rPr b="1" lang="en-US">
                <a:solidFill>
                  <a:srgbClr val="0000FF"/>
                </a:solidFill>
              </a:rPr>
              <a:t>5.92%</a:t>
            </a:r>
            <a:r>
              <a:rPr lang="en-US"/>
              <a:t>.</a:t>
            </a:r>
            <a:endParaRPr/>
          </a:p>
          <a:p>
            <a:pPr indent="0" lvl="0" marL="0" rtl="0" algn="ctr">
              <a:spcBef>
                <a:spcPts val="0"/>
              </a:spcBef>
              <a:spcAft>
                <a:spcPts val="0"/>
              </a:spcAft>
              <a:buNone/>
            </a:pPr>
            <a:r>
              <a:rPr lang="en-US"/>
              <a:t>It plays in an important role in logistics as </a:t>
            </a:r>
            <a:r>
              <a:rPr b="1" lang="en-US">
                <a:solidFill>
                  <a:srgbClr val="0000FF"/>
                </a:solidFill>
              </a:rPr>
              <a:t>40% of cargo and shipment</a:t>
            </a:r>
            <a:r>
              <a:rPr lang="en-US"/>
              <a:t> passes through the state which proves to be an advantage.</a:t>
            </a:r>
            <a:endParaRPr/>
          </a:p>
          <a:p>
            <a:pPr indent="0" lvl="0" marL="0" rtl="0" algn="l">
              <a:spcBef>
                <a:spcPts val="0"/>
              </a:spcBef>
              <a:spcAft>
                <a:spcPts val="0"/>
              </a:spcAft>
              <a:buNone/>
            </a:pPr>
            <a:r>
              <a:t/>
            </a:r>
            <a:endParaRPr/>
          </a:p>
        </p:txBody>
      </p:sp>
      <p:sp>
        <p:nvSpPr>
          <p:cNvPr id="153" name="Google Shape;153;p19"/>
          <p:cNvSpPr txBox="1"/>
          <p:nvPr/>
        </p:nvSpPr>
        <p:spPr>
          <a:xfrm>
            <a:off x="5939100" y="2571750"/>
            <a:ext cx="3000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0000FF"/>
                </a:solidFill>
              </a:rPr>
              <a:t>6 economic corridors</a:t>
            </a:r>
            <a:r>
              <a:rPr lang="en-US">
                <a:solidFill>
                  <a:schemeClr val="dk1"/>
                </a:solidFill>
              </a:rPr>
              <a:t> pass through the state and multi-modal integrated transport and logistics </a:t>
            </a:r>
            <a:r>
              <a:rPr lang="en-US">
                <a:solidFill>
                  <a:schemeClr val="dk1"/>
                </a:solidFill>
              </a:rPr>
              <a:t>benefits</a:t>
            </a:r>
            <a:r>
              <a:rPr lang="en-US">
                <a:solidFill>
                  <a:schemeClr val="dk1"/>
                </a:solidFill>
              </a:rPr>
              <a:t> to a great extent</a:t>
            </a: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0"/>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160" name="Google Shape;160;p20"/>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-8-</a:t>
            </a:r>
            <a:endParaRPr b="0" i="1" sz="1400" u="none" cap="none" strike="noStrike">
              <a:solidFill>
                <a:srgbClr val="000000"/>
              </a:solidFill>
              <a:latin typeface="Arial"/>
              <a:ea typeface="Arial"/>
              <a:cs typeface="Arial"/>
              <a:sym typeface="Arial"/>
            </a:endParaRPr>
          </a:p>
        </p:txBody>
      </p:sp>
      <p:sp>
        <p:nvSpPr>
          <p:cNvPr id="161" name="Google Shape;161;p20"/>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0"/>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20"/>
          <p:cNvPicPr preferRelativeResize="0"/>
          <p:nvPr/>
        </p:nvPicPr>
        <p:blipFill rotWithShape="1">
          <a:blip r:embed="rId3">
            <a:alphaModFix/>
          </a:blip>
          <a:srcRect b="0" l="0" r="0" t="0"/>
          <a:stretch/>
        </p:blipFill>
        <p:spPr>
          <a:xfrm>
            <a:off x="6944375" y="3708725"/>
            <a:ext cx="2199625" cy="2199625"/>
          </a:xfrm>
          <a:prstGeom prst="rect">
            <a:avLst/>
          </a:prstGeom>
          <a:noFill/>
          <a:ln>
            <a:noFill/>
          </a:ln>
        </p:spPr>
      </p:pic>
      <p:pic>
        <p:nvPicPr>
          <p:cNvPr id="164" name="Google Shape;164;p20"/>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165" name="Google Shape;165;p20"/>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1</a:t>
            </a:r>
            <a:endParaRPr b="1" sz="2100"/>
          </a:p>
        </p:txBody>
      </p:sp>
      <p:pic>
        <p:nvPicPr>
          <p:cNvPr id="166" name="Google Shape;166;p20"/>
          <p:cNvPicPr preferRelativeResize="0"/>
          <p:nvPr/>
        </p:nvPicPr>
        <p:blipFill rotWithShape="1">
          <a:blip r:embed="rId5">
            <a:alphaModFix/>
          </a:blip>
          <a:srcRect b="4250" l="980" r="-980" t="-4250"/>
          <a:stretch/>
        </p:blipFill>
        <p:spPr>
          <a:xfrm>
            <a:off x="2904050" y="785963"/>
            <a:ext cx="3007650" cy="2242651"/>
          </a:xfrm>
          <a:prstGeom prst="rect">
            <a:avLst/>
          </a:prstGeom>
          <a:noFill/>
          <a:ln>
            <a:noFill/>
          </a:ln>
        </p:spPr>
      </p:pic>
      <p:sp>
        <p:nvSpPr>
          <p:cNvPr id="167" name="Google Shape;167;p20"/>
          <p:cNvSpPr txBox="1"/>
          <p:nvPr/>
        </p:nvSpPr>
        <p:spPr>
          <a:xfrm>
            <a:off x="-1864500" y="785963"/>
            <a:ext cx="680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5143C"/>
                </a:solidFill>
              </a:rPr>
              <a:t>KARNATAKA</a:t>
            </a:r>
            <a:endParaRPr b="1" sz="2000">
              <a:solidFill>
                <a:srgbClr val="05143C"/>
              </a:solidFill>
            </a:endParaRPr>
          </a:p>
        </p:txBody>
      </p:sp>
      <p:sp>
        <p:nvSpPr>
          <p:cNvPr id="168" name="Google Shape;168;p20"/>
          <p:cNvSpPr txBox="1"/>
          <p:nvPr/>
        </p:nvSpPr>
        <p:spPr>
          <a:xfrm>
            <a:off x="3822675" y="1307923"/>
            <a:ext cx="212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highlight>
                  <a:srgbClr val="D5A6BD"/>
                </a:highlight>
              </a:rPr>
              <a:t>NO. OF HOSPITALS IN </a:t>
            </a:r>
            <a:endParaRPr b="1" sz="900">
              <a:highlight>
                <a:srgbClr val="D5A6BD"/>
              </a:highlight>
            </a:endParaRPr>
          </a:p>
          <a:p>
            <a:pPr indent="0" lvl="0" marL="0" rtl="0" algn="ctr">
              <a:spcBef>
                <a:spcPts val="0"/>
              </a:spcBef>
              <a:spcAft>
                <a:spcPts val="0"/>
              </a:spcAft>
              <a:buNone/>
            </a:pPr>
            <a:r>
              <a:rPr b="1" lang="en-US" sz="900">
                <a:highlight>
                  <a:srgbClr val="D5A6BD"/>
                </a:highlight>
              </a:rPr>
              <a:t>PUBLIC SECTOR</a:t>
            </a:r>
            <a:endParaRPr b="1" sz="900">
              <a:highlight>
                <a:srgbClr val="D5A6BD"/>
              </a:highlight>
            </a:endParaRPr>
          </a:p>
          <a:p>
            <a:pPr indent="0" lvl="0" marL="0" rtl="0" algn="ctr">
              <a:spcBef>
                <a:spcPts val="0"/>
              </a:spcBef>
              <a:spcAft>
                <a:spcPts val="0"/>
              </a:spcAft>
              <a:buNone/>
            </a:pPr>
            <a:r>
              <a:rPr b="1" lang="en-US" sz="900">
                <a:highlight>
                  <a:srgbClr val="D5A6BD"/>
                </a:highlight>
              </a:rPr>
              <a:t>2,842</a:t>
            </a:r>
            <a:endParaRPr b="1" sz="900">
              <a:highlight>
                <a:srgbClr val="D5A6BD"/>
              </a:highlight>
            </a:endParaRPr>
          </a:p>
          <a:p>
            <a:pPr indent="0" lvl="0" marL="0" rtl="0" algn="ctr">
              <a:spcBef>
                <a:spcPts val="0"/>
              </a:spcBef>
              <a:spcAft>
                <a:spcPts val="0"/>
              </a:spcAft>
              <a:buNone/>
            </a:pPr>
            <a:r>
              <a:rPr b="1" lang="en-US" sz="900">
                <a:highlight>
                  <a:srgbClr val="D5A6BD"/>
                </a:highlight>
              </a:rPr>
              <a:t>NO. OF HOSPITALS IN</a:t>
            </a:r>
            <a:endParaRPr b="1" sz="900">
              <a:highlight>
                <a:srgbClr val="D5A6BD"/>
              </a:highlight>
            </a:endParaRPr>
          </a:p>
          <a:p>
            <a:pPr indent="0" lvl="0" marL="0" rtl="0" algn="ctr">
              <a:spcBef>
                <a:spcPts val="0"/>
              </a:spcBef>
              <a:spcAft>
                <a:spcPts val="0"/>
              </a:spcAft>
              <a:buNone/>
            </a:pPr>
            <a:r>
              <a:rPr b="1" lang="en-US" sz="900">
                <a:highlight>
                  <a:srgbClr val="D5A6BD"/>
                </a:highlight>
              </a:rPr>
              <a:t> PRIVATE SECTOR</a:t>
            </a:r>
            <a:endParaRPr b="1" sz="900">
              <a:highlight>
                <a:srgbClr val="D5A6BD"/>
              </a:highlight>
            </a:endParaRPr>
          </a:p>
          <a:p>
            <a:pPr indent="0" lvl="0" marL="0" rtl="0" algn="ctr">
              <a:spcBef>
                <a:spcPts val="0"/>
              </a:spcBef>
              <a:spcAft>
                <a:spcPts val="0"/>
              </a:spcAft>
              <a:buNone/>
            </a:pPr>
            <a:r>
              <a:rPr b="1" lang="en-US" sz="900">
                <a:highlight>
                  <a:srgbClr val="D5A6BD"/>
                </a:highlight>
              </a:rPr>
              <a:t>7,842 </a:t>
            </a:r>
            <a:endParaRPr b="1" sz="900">
              <a:highlight>
                <a:srgbClr val="D5A6BD"/>
              </a:highlight>
            </a:endParaRPr>
          </a:p>
        </p:txBody>
      </p:sp>
      <p:pic>
        <p:nvPicPr>
          <p:cNvPr id="169" name="Google Shape;169;p20"/>
          <p:cNvPicPr preferRelativeResize="0"/>
          <p:nvPr/>
        </p:nvPicPr>
        <p:blipFill>
          <a:blip r:embed="rId6">
            <a:alphaModFix/>
          </a:blip>
          <a:stretch>
            <a:fillRect/>
          </a:stretch>
        </p:blipFill>
        <p:spPr>
          <a:xfrm>
            <a:off x="3602550" y="2972274"/>
            <a:ext cx="2823721" cy="1880650"/>
          </a:xfrm>
          <a:prstGeom prst="rect">
            <a:avLst/>
          </a:prstGeom>
          <a:noFill/>
          <a:ln>
            <a:noFill/>
          </a:ln>
        </p:spPr>
      </p:pic>
      <p:sp>
        <p:nvSpPr>
          <p:cNvPr id="170" name="Google Shape;170;p20"/>
          <p:cNvSpPr txBox="1"/>
          <p:nvPr/>
        </p:nvSpPr>
        <p:spPr>
          <a:xfrm>
            <a:off x="6229625" y="3440011"/>
            <a:ext cx="212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highlight>
                  <a:srgbClr val="D5A6BD"/>
                </a:highlight>
              </a:rPr>
              <a:t>NO. OF HOSPITALS IN </a:t>
            </a:r>
            <a:endParaRPr b="1" sz="900">
              <a:highlight>
                <a:srgbClr val="D5A6BD"/>
              </a:highlight>
            </a:endParaRPr>
          </a:p>
          <a:p>
            <a:pPr indent="0" lvl="0" marL="0" rtl="0" algn="ctr">
              <a:spcBef>
                <a:spcPts val="0"/>
              </a:spcBef>
              <a:spcAft>
                <a:spcPts val="0"/>
              </a:spcAft>
              <a:buNone/>
            </a:pPr>
            <a:r>
              <a:rPr b="1" lang="en-US" sz="900">
                <a:highlight>
                  <a:srgbClr val="D5A6BD"/>
                </a:highlight>
              </a:rPr>
              <a:t>PUBLIC SECTOR</a:t>
            </a:r>
            <a:endParaRPr b="1" sz="900">
              <a:highlight>
                <a:srgbClr val="D5A6BD"/>
              </a:highlight>
            </a:endParaRPr>
          </a:p>
          <a:p>
            <a:pPr indent="0" lvl="0" marL="0" rtl="0" algn="ctr">
              <a:spcBef>
                <a:spcPts val="0"/>
              </a:spcBef>
              <a:spcAft>
                <a:spcPts val="0"/>
              </a:spcAft>
              <a:buNone/>
            </a:pPr>
            <a:r>
              <a:rPr b="1" lang="en-US" sz="900">
                <a:highlight>
                  <a:srgbClr val="D5A6BD"/>
                </a:highlight>
              </a:rPr>
              <a:t>1,147</a:t>
            </a:r>
            <a:endParaRPr b="1" sz="900">
              <a:highlight>
                <a:srgbClr val="D5A6BD"/>
              </a:highlight>
            </a:endParaRPr>
          </a:p>
          <a:p>
            <a:pPr indent="0" lvl="0" marL="0" rtl="0" algn="ctr">
              <a:spcBef>
                <a:spcPts val="0"/>
              </a:spcBef>
              <a:spcAft>
                <a:spcPts val="0"/>
              </a:spcAft>
              <a:buNone/>
            </a:pPr>
            <a:r>
              <a:rPr b="1" lang="en-US" sz="900">
                <a:highlight>
                  <a:srgbClr val="D5A6BD"/>
                </a:highlight>
              </a:rPr>
              <a:t>NO. OF HOSPITALS IN</a:t>
            </a:r>
            <a:endParaRPr b="1" sz="900">
              <a:highlight>
                <a:srgbClr val="D5A6BD"/>
              </a:highlight>
            </a:endParaRPr>
          </a:p>
          <a:p>
            <a:pPr indent="0" lvl="0" marL="0" rtl="0" algn="ctr">
              <a:spcBef>
                <a:spcPts val="0"/>
              </a:spcBef>
              <a:spcAft>
                <a:spcPts val="0"/>
              </a:spcAft>
              <a:buNone/>
            </a:pPr>
            <a:r>
              <a:rPr b="1" lang="en-US" sz="900">
                <a:highlight>
                  <a:srgbClr val="D5A6BD"/>
                </a:highlight>
              </a:rPr>
              <a:t> PRIVATE SECTOR</a:t>
            </a:r>
            <a:endParaRPr b="1" sz="900">
              <a:highlight>
                <a:srgbClr val="D5A6BD"/>
              </a:highlight>
            </a:endParaRPr>
          </a:p>
          <a:p>
            <a:pPr indent="0" lvl="0" marL="0" rtl="0" algn="ctr">
              <a:spcBef>
                <a:spcPts val="0"/>
              </a:spcBef>
              <a:spcAft>
                <a:spcPts val="0"/>
              </a:spcAft>
              <a:buNone/>
            </a:pPr>
            <a:r>
              <a:rPr b="1" lang="en-US" sz="900">
                <a:highlight>
                  <a:srgbClr val="D5A6BD"/>
                </a:highlight>
              </a:rPr>
              <a:t>1,887 </a:t>
            </a:r>
            <a:endParaRPr b="1" sz="900">
              <a:highlight>
                <a:srgbClr val="D5A6BD"/>
              </a:highlight>
            </a:endParaRPr>
          </a:p>
        </p:txBody>
      </p:sp>
      <p:sp>
        <p:nvSpPr>
          <p:cNvPr id="171" name="Google Shape;171;p20"/>
          <p:cNvSpPr txBox="1"/>
          <p:nvPr/>
        </p:nvSpPr>
        <p:spPr>
          <a:xfrm>
            <a:off x="3814650" y="893863"/>
            <a:ext cx="680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05143C"/>
                </a:solidFill>
              </a:rPr>
              <a:t>BIHAR</a:t>
            </a:r>
            <a:endParaRPr b="1" sz="2000">
              <a:solidFill>
                <a:srgbClr val="05143C"/>
              </a:solidFill>
            </a:endParaRPr>
          </a:p>
        </p:txBody>
      </p:sp>
      <p:sp>
        <p:nvSpPr>
          <p:cNvPr id="172" name="Google Shape;172;p20"/>
          <p:cNvSpPr txBox="1"/>
          <p:nvPr/>
        </p:nvSpPr>
        <p:spPr>
          <a:xfrm>
            <a:off x="78950" y="1076900"/>
            <a:ext cx="369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Karnataka </a:t>
            </a:r>
            <a:r>
              <a:rPr lang="en-US"/>
              <a:t>accounts for </a:t>
            </a:r>
            <a:r>
              <a:rPr b="1" lang="en-US">
                <a:solidFill>
                  <a:srgbClr val="0000FF"/>
                </a:solidFill>
              </a:rPr>
              <a:t>5.05%</a:t>
            </a:r>
            <a:r>
              <a:rPr lang="en-US"/>
              <a:t> of the</a:t>
            </a:r>
            <a:r>
              <a:rPr lang="en-US"/>
              <a:t> population in India.</a:t>
            </a:r>
            <a:endParaRPr/>
          </a:p>
          <a:p>
            <a:pPr indent="0" lvl="0" marL="0" rtl="0" algn="l">
              <a:spcBef>
                <a:spcPts val="0"/>
              </a:spcBef>
              <a:spcAft>
                <a:spcPts val="0"/>
              </a:spcAft>
              <a:buNone/>
            </a:pPr>
            <a:r>
              <a:t/>
            </a:r>
            <a:endParaRPr/>
          </a:p>
        </p:txBody>
      </p:sp>
      <p:sp>
        <p:nvSpPr>
          <p:cNvPr id="173" name="Google Shape;173;p20"/>
          <p:cNvSpPr txBox="1"/>
          <p:nvPr/>
        </p:nvSpPr>
        <p:spPr>
          <a:xfrm>
            <a:off x="78950" y="1494375"/>
            <a:ext cx="3857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 is known for its </a:t>
            </a:r>
            <a:r>
              <a:rPr b="1" lang="en-US">
                <a:solidFill>
                  <a:srgbClr val="0000FF"/>
                </a:solidFill>
              </a:rPr>
              <a:t>well established medical industry</a:t>
            </a:r>
            <a:r>
              <a:rPr lang="en-US"/>
              <a:t>. It alone accounts for </a:t>
            </a:r>
            <a:r>
              <a:rPr b="1" lang="en-US">
                <a:solidFill>
                  <a:srgbClr val="0000FF"/>
                </a:solidFill>
              </a:rPr>
              <a:t>10,000 hospitals</a:t>
            </a:r>
            <a:r>
              <a:rPr lang="en-US"/>
              <a:t> in the country. With this aggregate there is a high demand created for the vaccines as </a:t>
            </a:r>
            <a:r>
              <a:rPr b="1" lang="en-US">
                <a:solidFill>
                  <a:srgbClr val="0000FF"/>
                </a:solidFill>
              </a:rPr>
              <a:t>supply would escalate.</a:t>
            </a:r>
            <a:r>
              <a:rPr lang="en-US">
                <a:solidFill>
                  <a:srgbClr val="0000FF"/>
                </a:solidFill>
              </a:rPr>
              <a:t> </a:t>
            </a:r>
            <a:endParaRPr>
              <a:solidFill>
                <a:srgbClr val="0000FF"/>
              </a:solidFill>
            </a:endParaRPr>
          </a:p>
        </p:txBody>
      </p:sp>
      <p:sp>
        <p:nvSpPr>
          <p:cNvPr id="174" name="Google Shape;174;p20"/>
          <p:cNvSpPr txBox="1"/>
          <p:nvPr/>
        </p:nvSpPr>
        <p:spPr>
          <a:xfrm>
            <a:off x="49600" y="2548438"/>
            <a:ext cx="4125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Therefore increasing the probability of generating high revenue and hence market share. </a:t>
            </a:r>
            <a:endParaRPr/>
          </a:p>
          <a:p>
            <a:pPr indent="0" lvl="0" marL="0" rtl="0" algn="l">
              <a:spcBef>
                <a:spcPts val="0"/>
              </a:spcBef>
              <a:spcAft>
                <a:spcPts val="0"/>
              </a:spcAft>
              <a:buNone/>
            </a:pPr>
            <a:r>
              <a:rPr lang="en-US"/>
              <a:t>The Kempegowda international airport cargo facilities are </a:t>
            </a:r>
            <a:r>
              <a:rPr lang="en-US"/>
              <a:t>equipped</a:t>
            </a:r>
            <a:r>
              <a:rPr lang="en-US"/>
              <a:t> to handle the storage and distribution of the covid-19 vaccines. This alone accounts to </a:t>
            </a:r>
            <a:r>
              <a:rPr b="1" lang="en-US">
                <a:solidFill>
                  <a:srgbClr val="0000FF"/>
                </a:solidFill>
              </a:rPr>
              <a:t>13%of international cargo increasing the ease of international export.</a:t>
            </a:r>
            <a:endParaRPr b="1">
              <a:solidFill>
                <a:srgbClr val="0000FF"/>
              </a:solidFill>
            </a:endParaRPr>
          </a:p>
        </p:txBody>
      </p:sp>
      <p:sp>
        <p:nvSpPr>
          <p:cNvPr id="175" name="Google Shape;175;p20"/>
          <p:cNvSpPr txBox="1"/>
          <p:nvPr/>
        </p:nvSpPr>
        <p:spPr>
          <a:xfrm>
            <a:off x="5582050" y="13519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Bihar</a:t>
            </a:r>
            <a:r>
              <a:rPr lang="en-US">
                <a:solidFill>
                  <a:schemeClr val="dk1"/>
                </a:solidFill>
              </a:rPr>
              <a:t> accounts for the bulk of </a:t>
            </a:r>
            <a:r>
              <a:rPr b="1" lang="en-US">
                <a:solidFill>
                  <a:srgbClr val="0000FF"/>
                </a:solidFill>
              </a:rPr>
              <a:t>8.9</a:t>
            </a:r>
            <a:r>
              <a:rPr b="1" lang="en-US">
                <a:solidFill>
                  <a:srgbClr val="0000FF"/>
                </a:solidFill>
              </a:rPr>
              <a:t>%</a:t>
            </a:r>
            <a:r>
              <a:rPr lang="en-US">
                <a:solidFill>
                  <a:schemeClr val="dk1"/>
                </a:solidFill>
              </a:rPr>
              <a:t> of the population in India.</a:t>
            </a:r>
            <a:endParaRPr>
              <a:solidFill>
                <a:schemeClr val="dk1"/>
              </a:solidFill>
            </a:endParaRPr>
          </a:p>
        </p:txBody>
      </p:sp>
      <p:sp>
        <p:nvSpPr>
          <p:cNvPr id="176" name="Google Shape;176;p20"/>
          <p:cNvSpPr txBox="1"/>
          <p:nvPr/>
        </p:nvSpPr>
        <p:spPr>
          <a:xfrm>
            <a:off x="5286600" y="1864175"/>
            <a:ext cx="38574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Bihar’s massive population and distance from</a:t>
            </a:r>
            <a:endParaRPr/>
          </a:p>
          <a:p>
            <a:pPr indent="0" lvl="0" marL="0" rtl="0" algn="ctr">
              <a:spcBef>
                <a:spcPts val="0"/>
              </a:spcBef>
              <a:spcAft>
                <a:spcPts val="0"/>
              </a:spcAft>
              <a:buNone/>
            </a:pPr>
            <a:r>
              <a:rPr lang="en-US"/>
              <a:t>the manufacturing center make it another ideal</a:t>
            </a:r>
            <a:endParaRPr/>
          </a:p>
          <a:p>
            <a:pPr indent="0" lvl="0" marL="0" rtl="0" algn="ctr">
              <a:spcBef>
                <a:spcPts val="0"/>
              </a:spcBef>
              <a:spcAft>
                <a:spcPts val="0"/>
              </a:spcAft>
              <a:buNone/>
            </a:pPr>
            <a:r>
              <a:rPr lang="en-US"/>
              <a:t>state in </a:t>
            </a:r>
            <a:r>
              <a:rPr lang="en-US"/>
              <a:t>comparison to other states such as </a:t>
            </a:r>
            <a:endParaRPr/>
          </a:p>
          <a:p>
            <a:pPr indent="0" lvl="0" marL="0" rtl="0" algn="ctr">
              <a:spcBef>
                <a:spcPts val="0"/>
              </a:spcBef>
              <a:spcAft>
                <a:spcPts val="0"/>
              </a:spcAft>
              <a:buNone/>
            </a:pPr>
            <a:r>
              <a:rPr lang="en-US"/>
              <a:t>Kerala and Tamil Nadu, hence </a:t>
            </a:r>
            <a:r>
              <a:rPr b="1" lang="en-US">
                <a:solidFill>
                  <a:srgbClr val="0000FF"/>
                </a:solidFill>
              </a:rPr>
              <a:t>reducing operational costs</a:t>
            </a:r>
            <a:r>
              <a:rPr lang="en-US"/>
              <a:t> and therefore contributing to an </a:t>
            </a:r>
            <a:r>
              <a:rPr b="1" lang="en-US">
                <a:solidFill>
                  <a:srgbClr val="0000FF"/>
                </a:solidFill>
              </a:rPr>
              <a:t>uncompromised growth in revenue</a:t>
            </a:r>
            <a:r>
              <a:rPr lang="en-US"/>
              <a:t> and market share. </a:t>
            </a:r>
            <a:r>
              <a:rPr lang="en-US"/>
              <a:t>  </a:t>
            </a:r>
            <a:endParaRPr>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 type="body"/>
          </p:nvPr>
        </p:nvSpPr>
        <p:spPr>
          <a:xfrm>
            <a:off x="311700" y="966405"/>
            <a:ext cx="8520600" cy="303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US" sz="1400">
                <a:solidFill>
                  <a:srgbClr val="000000"/>
                </a:solidFill>
              </a:rPr>
              <a:t>We aim to distribute the vaccines amongst the selected 5 states based on the number of hospitals they have, and not the population. This would avoid unnecessary additional costs of cold storing the vaccines in the states which higher population but lower hospital count. </a:t>
            </a:r>
            <a:endParaRPr sz="1400">
              <a:solidFill>
                <a:srgbClr val="000000"/>
              </a:solidFill>
            </a:endParaRPr>
          </a:p>
          <a:p>
            <a:pPr indent="0" lvl="0" marL="0" rtl="0" algn="l">
              <a:lnSpc>
                <a:spcPct val="115000"/>
              </a:lnSpc>
              <a:spcBef>
                <a:spcPts val="1200"/>
              </a:spcBef>
              <a:spcAft>
                <a:spcPts val="1200"/>
              </a:spcAft>
              <a:buSzPts val="1800"/>
              <a:buNone/>
            </a:pPr>
            <a:r>
              <a:rPr lang="en-US" sz="1400">
                <a:solidFill>
                  <a:srgbClr val="000000"/>
                </a:solidFill>
              </a:rPr>
              <a:t>Assuming we are manufacturing 4 lakh vaccines per day, Hence considering </a:t>
            </a:r>
            <a:r>
              <a:rPr b="1" lang="en-US" sz="1400">
                <a:solidFill>
                  <a:srgbClr val="0000FF"/>
                </a:solidFill>
              </a:rPr>
              <a:t>24 working days</a:t>
            </a:r>
            <a:r>
              <a:rPr lang="en-US" sz="1400">
                <a:solidFill>
                  <a:srgbClr val="000000"/>
                </a:solidFill>
              </a:rPr>
              <a:t> in a month we would manufacture </a:t>
            </a:r>
            <a:r>
              <a:rPr b="1" lang="en-US" sz="1400">
                <a:solidFill>
                  <a:srgbClr val="0000FF"/>
                </a:solidFill>
              </a:rPr>
              <a:t>96 lakh vaccines per month.</a:t>
            </a:r>
            <a:endParaRPr b="1" sz="1400">
              <a:solidFill>
                <a:srgbClr val="0000FF"/>
              </a:solidFill>
            </a:endParaRPr>
          </a:p>
        </p:txBody>
      </p:sp>
      <p:sp>
        <p:nvSpPr>
          <p:cNvPr id="182" name="Google Shape;182;p21"/>
          <p:cNvSpPr/>
          <p:nvPr/>
        </p:nvSpPr>
        <p:spPr>
          <a:xfrm>
            <a:off x="311700" y="245681"/>
            <a:ext cx="1296600" cy="572700"/>
          </a:xfrm>
          <a:prstGeom prst="homePlate">
            <a:avLst>
              <a:gd fmla="val 50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1"/>
          <p:cNvSpPr/>
          <p:nvPr/>
        </p:nvSpPr>
        <p:spPr>
          <a:xfrm>
            <a:off x="1528425" y="265806"/>
            <a:ext cx="7303800" cy="572700"/>
          </a:xfrm>
          <a:prstGeom prst="chevron">
            <a:avLst>
              <a:gd fmla="val 50000" name="adj"/>
            </a:avLst>
          </a:prstGeom>
          <a:solidFill>
            <a:srgbClr val="00F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5143C"/>
              </a:solidFill>
              <a:latin typeface="Arial"/>
              <a:ea typeface="Arial"/>
              <a:cs typeface="Arial"/>
              <a:sym typeface="Arial"/>
            </a:endParaRPr>
          </a:p>
        </p:txBody>
      </p:sp>
      <p:sp>
        <p:nvSpPr>
          <p:cNvPr id="184" name="Google Shape;184;p21"/>
          <p:cNvSpPr/>
          <p:nvPr/>
        </p:nvSpPr>
        <p:spPr>
          <a:xfrm>
            <a:off x="3035850" y="4881900"/>
            <a:ext cx="3072300" cy="261600"/>
          </a:xfrm>
          <a:prstGeom prst="parallelogram">
            <a:avLst>
              <a:gd fmla="val 25000" name="adj"/>
            </a:avLst>
          </a:prstGeom>
          <a:solidFill>
            <a:srgbClr val="00F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a:t>
            </a:r>
            <a:r>
              <a:rPr i="1" lang="en-US"/>
              <a:t>9</a:t>
            </a:r>
            <a:r>
              <a:rPr b="0" i="1" lang="en-US" sz="14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sp>
        <p:nvSpPr>
          <p:cNvPr id="185" name="Google Shape;185;p21"/>
          <p:cNvSpPr/>
          <p:nvPr/>
        </p:nvSpPr>
        <p:spPr>
          <a:xfrm>
            <a:off x="0"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1"/>
          <p:cNvSpPr/>
          <p:nvPr/>
        </p:nvSpPr>
        <p:spPr>
          <a:xfrm>
            <a:off x="6071702" y="4881900"/>
            <a:ext cx="3072300" cy="261600"/>
          </a:xfrm>
          <a:prstGeom prst="parallelogram">
            <a:avLst>
              <a:gd fmla="val 25000" name="adj"/>
            </a:avLst>
          </a:prstGeom>
          <a:solidFill>
            <a:srgbClr val="0514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 name="Google Shape;187;p21"/>
          <p:cNvPicPr preferRelativeResize="0"/>
          <p:nvPr/>
        </p:nvPicPr>
        <p:blipFill rotWithShape="1">
          <a:blip r:embed="rId3">
            <a:alphaModFix/>
          </a:blip>
          <a:srcRect b="0" l="0" r="0" t="0"/>
          <a:stretch/>
        </p:blipFill>
        <p:spPr>
          <a:xfrm>
            <a:off x="6891200" y="3664700"/>
            <a:ext cx="2199625" cy="2199625"/>
          </a:xfrm>
          <a:prstGeom prst="rect">
            <a:avLst/>
          </a:prstGeom>
          <a:noFill/>
          <a:ln>
            <a:noFill/>
          </a:ln>
        </p:spPr>
      </p:pic>
      <p:pic>
        <p:nvPicPr>
          <p:cNvPr id="188" name="Google Shape;188;p21"/>
          <p:cNvPicPr preferRelativeResize="0"/>
          <p:nvPr/>
        </p:nvPicPr>
        <p:blipFill rotWithShape="1">
          <a:blip r:embed="rId4">
            <a:alphaModFix/>
          </a:blip>
          <a:srcRect b="0" l="0" r="0" t="0"/>
          <a:stretch/>
        </p:blipFill>
        <p:spPr>
          <a:xfrm>
            <a:off x="-140875" y="3647850"/>
            <a:ext cx="2659125" cy="1880648"/>
          </a:xfrm>
          <a:prstGeom prst="rect">
            <a:avLst/>
          </a:prstGeom>
          <a:noFill/>
          <a:ln>
            <a:noFill/>
          </a:ln>
        </p:spPr>
      </p:pic>
      <p:sp>
        <p:nvSpPr>
          <p:cNvPr id="189" name="Google Shape;189;p21"/>
          <p:cNvSpPr txBox="1"/>
          <p:nvPr/>
        </p:nvSpPr>
        <p:spPr>
          <a:xfrm>
            <a:off x="1856375" y="278075"/>
            <a:ext cx="444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SOLUTION 2</a:t>
            </a:r>
            <a:endParaRPr b="1" sz="2100"/>
          </a:p>
        </p:txBody>
      </p:sp>
      <p:pic>
        <p:nvPicPr>
          <p:cNvPr id="190" name="Google Shape;190;p21"/>
          <p:cNvPicPr preferRelativeResize="0"/>
          <p:nvPr/>
        </p:nvPicPr>
        <p:blipFill rotWithShape="1">
          <a:blip r:embed="rId5">
            <a:alphaModFix/>
          </a:blip>
          <a:srcRect b="17754" l="53566" r="3070" t="31834"/>
          <a:stretch/>
        </p:blipFill>
        <p:spPr>
          <a:xfrm>
            <a:off x="2347587" y="2482575"/>
            <a:ext cx="3584885" cy="2344299"/>
          </a:xfrm>
          <a:prstGeom prst="rect">
            <a:avLst/>
          </a:prstGeom>
          <a:noFill/>
          <a:ln>
            <a:noFill/>
          </a:ln>
        </p:spPr>
      </p:pic>
      <p:sp>
        <p:nvSpPr>
          <p:cNvPr id="191" name="Google Shape;191;p21"/>
          <p:cNvSpPr txBox="1"/>
          <p:nvPr/>
        </p:nvSpPr>
        <p:spPr>
          <a:xfrm>
            <a:off x="5932475" y="2767325"/>
            <a:ext cx="2892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highlight>
                  <a:srgbClr val="D5A6BD"/>
                </a:highlight>
              </a:rPr>
              <a:t>DISTRIBUTION OF PRIVATE AND PUBLIC HOSPITALS</a:t>
            </a:r>
            <a:endParaRPr b="1" sz="1500">
              <a:highlight>
                <a:srgbClr val="D5A6BD"/>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